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Lst>
  <p:notesMasterIdLst>
    <p:notesMasterId r:id="rId17"/>
  </p:notesMasterIdLst>
  <p:sldIdLst>
    <p:sldId id="256" r:id="rId5"/>
    <p:sldId id="257" r:id="rId6"/>
    <p:sldId id="258" r:id="rId7"/>
    <p:sldId id="313" r:id="rId8"/>
    <p:sldId id="260" r:id="rId9"/>
    <p:sldId id="261" r:id="rId10"/>
    <p:sldId id="314" r:id="rId11"/>
    <p:sldId id="262" r:id="rId12"/>
    <p:sldId id="263" r:id="rId13"/>
    <p:sldId id="264" r:id="rId14"/>
    <p:sldId id="265" r:id="rId15"/>
    <p:sldId id="266" r:id="rId16"/>
  </p:sldIdLst>
  <p:sldSz cx="20105688" cy="11309350"/>
  <p:notesSz cx="7010400" cy="9296400"/>
  <p:embeddedFontLst>
    <p:embeddedFont>
      <p:font typeface="Avenir" panose="02000503020000020003" pitchFamily="2" charset="0"/>
      <p:regular r:id="rId18"/>
      <p:italic r:id="rId19"/>
    </p:embeddedFont>
    <p:embeddedFont>
      <p:font typeface="Calibri" panose="020F0502020204030204" pitchFamily="34" charset="0"/>
      <p:regular r:id="rId20"/>
      <p:bold r:id="rId21"/>
      <p:italic r:id="rId22"/>
      <p:boldItalic r:id="rId23"/>
    </p:embeddedFont>
    <p:embeddedFont>
      <p:font typeface="Century Gothic" panose="020B0502020202020204" pitchFamily="34" charset="0"/>
      <p:regular r:id="rId24"/>
      <p:bold r:id="rId25"/>
      <p:italic r:id="rId26"/>
      <p:boldItalic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8" roundtripDataSignature="AMtx7miSALSzkkCllwKR3iBy2K88TH8yk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DEDDF62-EEBB-F12C-ED50-114CD36EE6E4}" name="Analisa Malec" initials="AM" userId="S::a.malec@wellnecity.com::22280a67-2d8e-4ee1-abb8-202050f6ae3a" providerId="AD"/>
  <p188:author id="{662BD8A7-82AF-7999-7349-0A2AF4E0582C}" name="YJ Lee" initials="YL" userId="YJ Lee" providerId="None"/>
  <p188:author id="{4CD0A1E5-CF28-29F5-1093-8D8C4F5AEA38}" name="Julie Wherry" initials="JW" userId="Julie Wherry"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58539D"/>
    <a:srgbClr val="E5A12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774" autoAdjust="0"/>
    <p:restoredTop sz="90767" autoAdjust="0"/>
  </p:normalViewPr>
  <p:slideViewPr>
    <p:cSldViewPr snapToGrid="0">
      <p:cViewPr varScale="1">
        <p:scale>
          <a:sx n="62" d="100"/>
          <a:sy n="62" d="100"/>
        </p:scale>
        <p:origin x="272" y="376"/>
      </p:cViewPr>
      <p:guideLst>
        <p:guide orient="horz" pos="288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font" Target="fonts/font1.fntdata"/><Relationship Id="rId26" Type="http://schemas.openxmlformats.org/officeDocument/2006/relationships/font" Target="fonts/font9.fntdata"/><Relationship Id="rId3" Type="http://schemas.openxmlformats.org/officeDocument/2006/relationships/customXml" Target="../customXml/item3.xml"/><Relationship Id="rId21" Type="http://schemas.openxmlformats.org/officeDocument/2006/relationships/font" Target="fonts/font4.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5" Type="http://schemas.openxmlformats.org/officeDocument/2006/relationships/font" Target="fonts/font8.fntdata"/><Relationship Id="rId33"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font" Target="fonts/font3.fntdata"/><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7.fntdata"/><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6.fntdata"/><Relationship Id="rId28" Type="http://customschemas.google.com/relationships/presentationmetadata" Target="metadata"/><Relationship Id="rId10" Type="http://schemas.openxmlformats.org/officeDocument/2006/relationships/slide" Target="slides/slide6.xml"/><Relationship Id="rId19" Type="http://schemas.openxmlformats.org/officeDocument/2006/relationships/font" Target="fonts/font2.fntdata"/><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viewProps" Target="viewProps.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3037987" cy="465865"/>
          </a:xfrm>
          <a:prstGeom prst="rect">
            <a:avLst/>
          </a:prstGeom>
          <a:noFill/>
          <a:ln>
            <a:noFill/>
          </a:ln>
        </p:spPr>
        <p:txBody>
          <a:bodyPr spcFirstLastPara="1" wrap="square" lIns="47459" tIns="23723" rIns="47459" bIns="23723" anchor="t" anchorCtr="0">
            <a:noAutofit/>
          </a:bodyPr>
          <a:lstStyle>
            <a:lvl1pPr marR="0" lvl="0" algn="l" rtl="0">
              <a:spcBef>
                <a:spcPts val="0"/>
              </a:spcBef>
              <a:spcAft>
                <a:spcPts val="0"/>
              </a:spcAft>
              <a:buSzPts val="1400"/>
              <a:buNone/>
              <a:defRPr sz="6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9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970752" y="0"/>
            <a:ext cx="3037987" cy="465865"/>
          </a:xfrm>
          <a:prstGeom prst="rect">
            <a:avLst/>
          </a:prstGeom>
          <a:noFill/>
          <a:ln>
            <a:noFill/>
          </a:ln>
        </p:spPr>
        <p:txBody>
          <a:bodyPr spcFirstLastPara="1" wrap="square" lIns="47459" tIns="23723" rIns="47459" bIns="23723" anchor="t" anchorCtr="0">
            <a:noAutofit/>
          </a:bodyPr>
          <a:lstStyle>
            <a:lvl1pPr marR="0" lvl="0" algn="r" rtl="0">
              <a:spcBef>
                <a:spcPts val="0"/>
              </a:spcBef>
              <a:spcAft>
                <a:spcPts val="0"/>
              </a:spcAft>
              <a:buSzPts val="1400"/>
              <a:buNone/>
              <a:defRPr sz="6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9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700819" y="4473338"/>
            <a:ext cx="5608763" cy="3661665"/>
          </a:xfrm>
          <a:prstGeom prst="rect">
            <a:avLst/>
          </a:prstGeom>
          <a:noFill/>
          <a:ln>
            <a:noFill/>
          </a:ln>
        </p:spPr>
        <p:txBody>
          <a:bodyPr spcFirstLastPara="1" wrap="square" lIns="47459" tIns="23723" rIns="47459" bIns="23723"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830537"/>
            <a:ext cx="3037987" cy="465864"/>
          </a:xfrm>
          <a:prstGeom prst="rect">
            <a:avLst/>
          </a:prstGeom>
          <a:noFill/>
          <a:ln>
            <a:noFill/>
          </a:ln>
        </p:spPr>
        <p:txBody>
          <a:bodyPr spcFirstLastPara="1" wrap="square" lIns="47459" tIns="23723" rIns="47459" bIns="23723" anchor="b" anchorCtr="0">
            <a:noAutofit/>
          </a:bodyPr>
          <a:lstStyle>
            <a:lvl1pPr marR="0" lvl="0" algn="l" rtl="0">
              <a:spcBef>
                <a:spcPts val="0"/>
              </a:spcBef>
              <a:spcAft>
                <a:spcPts val="0"/>
              </a:spcAft>
              <a:buSzPts val="1400"/>
              <a:buNone/>
              <a:defRPr sz="6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9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9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9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9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9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9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9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9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970752" y="8830537"/>
            <a:ext cx="3037987" cy="465864"/>
          </a:xfrm>
          <a:prstGeom prst="rect">
            <a:avLst/>
          </a:prstGeom>
          <a:noFill/>
          <a:ln>
            <a:noFill/>
          </a:ln>
        </p:spPr>
        <p:txBody>
          <a:bodyPr spcFirstLastPara="1" wrap="square" lIns="47459" tIns="23723" rIns="47459" bIns="23723" anchor="b" anchorCtr="0">
            <a:noAutofit/>
          </a:bodyPr>
          <a:lstStyle/>
          <a:p>
            <a:pPr algn="r"/>
            <a:fld id="{00000000-1234-1234-1234-123412341234}" type="slidenum">
              <a:rPr lang="en-US" sz="600" smtClean="0">
                <a:solidFill>
                  <a:schemeClr val="dk1"/>
                </a:solidFill>
                <a:latin typeface="Calibri"/>
                <a:ea typeface="Calibri"/>
                <a:cs typeface="Calibri"/>
                <a:sym typeface="Calibri"/>
              </a:rPr>
              <a:pPr algn="r"/>
              <a:t>‹#›</a:t>
            </a:fld>
            <a:endParaRPr lang="en-US" sz="600">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p1: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3" name="Google Shape;53;p1:notes"/>
          <p:cNvSpPr txBox="1">
            <a:spLocks noGrp="1"/>
          </p:cNvSpPr>
          <p:nvPr>
            <p:ph type="body" idx="1"/>
          </p:nvPr>
        </p:nvSpPr>
        <p:spPr>
          <a:xfrm>
            <a:off x="700819" y="4473338"/>
            <a:ext cx="5608763" cy="3661665"/>
          </a:xfrm>
          <a:prstGeom prst="rect">
            <a:avLst/>
          </a:prstGeom>
          <a:noFill/>
          <a:ln>
            <a:noFill/>
          </a:ln>
        </p:spPr>
        <p:txBody>
          <a:bodyPr spcFirstLastPara="1" wrap="square" lIns="47459" tIns="23723" rIns="47459" bIns="23723" anchor="t" anchorCtr="0">
            <a:noAutofit/>
          </a:bodyPr>
          <a:lstStyle/>
          <a:p>
            <a:pPr marL="0" indent="0"/>
            <a:endParaRPr/>
          </a:p>
        </p:txBody>
      </p:sp>
      <p:sp>
        <p:nvSpPr>
          <p:cNvPr id="54" name="Google Shape;54;p1:notes"/>
          <p:cNvSpPr txBox="1">
            <a:spLocks noGrp="1"/>
          </p:cNvSpPr>
          <p:nvPr>
            <p:ph type="sldNum" idx="12"/>
          </p:nvPr>
        </p:nvSpPr>
        <p:spPr>
          <a:xfrm>
            <a:off x="3970752" y="8830537"/>
            <a:ext cx="3037987" cy="465864"/>
          </a:xfrm>
          <a:prstGeom prst="rect">
            <a:avLst/>
          </a:prstGeom>
          <a:noFill/>
          <a:ln>
            <a:noFill/>
          </a:ln>
        </p:spPr>
        <p:txBody>
          <a:bodyPr spcFirstLastPara="1" wrap="square" lIns="47459" tIns="23723" rIns="47459" bIns="23723" anchor="b" anchorCtr="0">
            <a:noAutofit/>
          </a:bodyPr>
          <a:lstStyle/>
          <a:p>
            <a:pPr algn="r"/>
            <a:fld id="{00000000-1234-1234-1234-123412341234}" type="slidenum">
              <a:rPr lang="en-US"/>
              <a:pPr algn="r"/>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9: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3" name="Google Shape;233;p9:notes"/>
          <p:cNvSpPr txBox="1">
            <a:spLocks noGrp="1"/>
          </p:cNvSpPr>
          <p:nvPr>
            <p:ph type="body" idx="1"/>
          </p:nvPr>
        </p:nvSpPr>
        <p:spPr>
          <a:xfrm>
            <a:off x="700819" y="4473338"/>
            <a:ext cx="5608763" cy="3661665"/>
          </a:xfrm>
          <a:prstGeom prst="rect">
            <a:avLst/>
          </a:prstGeom>
          <a:noFill/>
          <a:ln>
            <a:noFill/>
          </a:ln>
        </p:spPr>
        <p:txBody>
          <a:bodyPr spcFirstLastPara="1" wrap="square" lIns="47459" tIns="23723" rIns="47459" bIns="23723" anchor="t" anchorCtr="0">
            <a:noAutofit/>
          </a:bodyPr>
          <a:lstStyle/>
          <a:p>
            <a:pPr marL="0" indent="0"/>
            <a:r>
              <a:rPr lang="en-US" dirty="0"/>
              <a:t>3</a:t>
            </a:r>
            <a:r>
              <a:rPr lang="en-US" baseline="30000" dirty="0"/>
              <a:t>rd</a:t>
            </a:r>
            <a:r>
              <a:rPr lang="en-US" dirty="0"/>
              <a:t> – don’t like words, but like concept. We are client-centric and quality oriented. “I didn’t know that. I didn’t know I had x issue, but you uncovered it for me.” “You not only helped me identify an issue, you also helped me solve it.” Helping from start to finish. Smart, empathetic, communicative. It’s not just a spreadsheet or a dashboard, there are actual advisors/consultants behind the data. Trusted, candid. We completely tailor the recommendations – also take into account corporate philosophy to make sure there is maximum impact. </a:t>
            </a:r>
          </a:p>
          <a:p>
            <a:pPr marL="0" indent="0"/>
            <a:endParaRPr lang="en-US" dirty="0"/>
          </a:p>
          <a:p>
            <a:pPr marL="0" indent="0"/>
            <a:r>
              <a:rPr lang="en-US" dirty="0"/>
              <a:t>We are very assertive/opinionated/point of view. (But say that in a non-threatening way.)</a:t>
            </a:r>
            <a:endParaRPr dirty="0"/>
          </a:p>
        </p:txBody>
      </p:sp>
      <p:sp>
        <p:nvSpPr>
          <p:cNvPr id="234" name="Google Shape;234;p9:notes"/>
          <p:cNvSpPr txBox="1">
            <a:spLocks noGrp="1"/>
          </p:cNvSpPr>
          <p:nvPr>
            <p:ph type="sldNum" idx="12"/>
          </p:nvPr>
        </p:nvSpPr>
        <p:spPr>
          <a:xfrm>
            <a:off x="3970752" y="8830537"/>
            <a:ext cx="3037987" cy="465864"/>
          </a:xfrm>
          <a:prstGeom prst="rect">
            <a:avLst/>
          </a:prstGeom>
          <a:noFill/>
          <a:ln>
            <a:noFill/>
          </a:ln>
        </p:spPr>
        <p:txBody>
          <a:bodyPr spcFirstLastPara="1" wrap="square" lIns="47459" tIns="23723" rIns="47459" bIns="23723" anchor="b" anchorCtr="0">
            <a:noAutofit/>
          </a:bodyPr>
          <a:lstStyle/>
          <a:p>
            <a:pPr algn="r"/>
            <a:fld id="{00000000-1234-1234-1234-123412341234}" type="slidenum">
              <a:rPr lang="en-US"/>
              <a:pPr algn="r"/>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p10: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3" name="Google Shape;243;p10:notes"/>
          <p:cNvSpPr txBox="1">
            <a:spLocks noGrp="1"/>
          </p:cNvSpPr>
          <p:nvPr>
            <p:ph type="body" idx="1"/>
          </p:nvPr>
        </p:nvSpPr>
        <p:spPr>
          <a:xfrm>
            <a:off x="700819" y="4473338"/>
            <a:ext cx="5608763" cy="3661665"/>
          </a:xfrm>
          <a:prstGeom prst="rect">
            <a:avLst/>
          </a:prstGeom>
          <a:noFill/>
          <a:ln>
            <a:noFill/>
          </a:ln>
        </p:spPr>
        <p:txBody>
          <a:bodyPr spcFirstLastPara="1" wrap="square" lIns="47459" tIns="23723" rIns="47459" bIns="23723" anchor="t" anchorCtr="0">
            <a:noAutofit/>
          </a:bodyPr>
          <a:lstStyle/>
          <a:p>
            <a:pPr marL="0" indent="0"/>
            <a:endParaRPr dirty="0"/>
          </a:p>
        </p:txBody>
      </p:sp>
      <p:sp>
        <p:nvSpPr>
          <p:cNvPr id="244" name="Google Shape;244;p10:notes"/>
          <p:cNvSpPr txBox="1">
            <a:spLocks noGrp="1"/>
          </p:cNvSpPr>
          <p:nvPr>
            <p:ph type="sldNum" idx="12"/>
          </p:nvPr>
        </p:nvSpPr>
        <p:spPr>
          <a:xfrm>
            <a:off x="3970752" y="8830537"/>
            <a:ext cx="3037987" cy="465864"/>
          </a:xfrm>
          <a:prstGeom prst="rect">
            <a:avLst/>
          </a:prstGeom>
          <a:noFill/>
          <a:ln>
            <a:noFill/>
          </a:ln>
        </p:spPr>
        <p:txBody>
          <a:bodyPr spcFirstLastPara="1" wrap="square" lIns="47459" tIns="23723" rIns="47459" bIns="23723" anchor="b" anchorCtr="0">
            <a:noAutofit/>
          </a:bodyPr>
          <a:lstStyle/>
          <a:p>
            <a:pPr algn="r"/>
            <a:fld id="{00000000-1234-1234-1234-123412341234}" type="slidenum">
              <a:rPr lang="en-US"/>
              <a:pPr algn="r"/>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p11: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3" name="Google Shape;253;p11:notes"/>
          <p:cNvSpPr txBox="1">
            <a:spLocks noGrp="1"/>
          </p:cNvSpPr>
          <p:nvPr>
            <p:ph type="body" idx="1"/>
          </p:nvPr>
        </p:nvSpPr>
        <p:spPr>
          <a:xfrm>
            <a:off x="700819" y="4473338"/>
            <a:ext cx="5608763" cy="3661665"/>
          </a:xfrm>
          <a:prstGeom prst="rect">
            <a:avLst/>
          </a:prstGeom>
          <a:noFill/>
          <a:ln>
            <a:noFill/>
          </a:ln>
        </p:spPr>
        <p:txBody>
          <a:bodyPr spcFirstLastPara="1" wrap="square" lIns="47459" tIns="23723" rIns="47459" bIns="23723" anchor="t" anchorCtr="0">
            <a:noAutofit/>
          </a:bodyPr>
          <a:lstStyle/>
          <a:p>
            <a:pPr marL="0" indent="0"/>
            <a:endParaRPr/>
          </a:p>
        </p:txBody>
      </p:sp>
      <p:sp>
        <p:nvSpPr>
          <p:cNvPr id="254" name="Google Shape;254;p11:notes"/>
          <p:cNvSpPr txBox="1">
            <a:spLocks noGrp="1"/>
          </p:cNvSpPr>
          <p:nvPr>
            <p:ph type="sldNum" idx="12"/>
          </p:nvPr>
        </p:nvSpPr>
        <p:spPr>
          <a:xfrm>
            <a:off x="3970752" y="8830537"/>
            <a:ext cx="3037987" cy="465864"/>
          </a:xfrm>
          <a:prstGeom prst="rect">
            <a:avLst/>
          </a:prstGeom>
          <a:noFill/>
          <a:ln>
            <a:noFill/>
          </a:ln>
        </p:spPr>
        <p:txBody>
          <a:bodyPr spcFirstLastPara="1" wrap="square" lIns="47459" tIns="23723" rIns="47459" bIns="23723" anchor="b" anchorCtr="0">
            <a:noAutofit/>
          </a:bodyPr>
          <a:lstStyle/>
          <a:p>
            <a:pPr algn="r"/>
            <a:fld id="{00000000-1234-1234-1234-123412341234}" type="slidenum">
              <a:rPr lang="en-US"/>
              <a:pPr algn="r"/>
              <a:t>12</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p2:notes"/>
          <p:cNvSpPr txBox="1">
            <a:spLocks noGrp="1"/>
          </p:cNvSpPr>
          <p:nvPr>
            <p:ph type="body" idx="1"/>
          </p:nvPr>
        </p:nvSpPr>
        <p:spPr>
          <a:xfrm>
            <a:off x="700819" y="4473338"/>
            <a:ext cx="5608763" cy="3661665"/>
          </a:xfrm>
          <a:prstGeom prst="rect">
            <a:avLst/>
          </a:prstGeom>
        </p:spPr>
        <p:txBody>
          <a:bodyPr spcFirstLastPara="1" wrap="square" lIns="47459" tIns="23723" rIns="47459" bIns="23723" anchor="t" anchorCtr="0">
            <a:noAutofit/>
          </a:bodyPr>
          <a:lstStyle/>
          <a:p>
            <a:pPr marL="0" indent="0"/>
            <a:endParaRPr/>
          </a:p>
        </p:txBody>
      </p:sp>
      <p:sp>
        <p:nvSpPr>
          <p:cNvPr id="65" name="Google Shape;65;p2: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p3:notes"/>
          <p:cNvSpPr txBox="1">
            <a:spLocks noGrp="1"/>
          </p:cNvSpPr>
          <p:nvPr>
            <p:ph type="body" idx="1"/>
          </p:nvPr>
        </p:nvSpPr>
        <p:spPr>
          <a:xfrm>
            <a:off x="700819" y="4473338"/>
            <a:ext cx="5608763" cy="3661665"/>
          </a:xfrm>
          <a:prstGeom prst="rect">
            <a:avLst/>
          </a:prstGeom>
        </p:spPr>
        <p:txBody>
          <a:bodyPr spcFirstLastPara="1" wrap="square" lIns="47459" tIns="23723" rIns="47459" bIns="23723" anchor="t" anchorCtr="0">
            <a:noAutofit/>
          </a:bodyPr>
          <a:lstStyle/>
          <a:p>
            <a:pPr marL="0" indent="0"/>
            <a:r>
              <a:rPr lang="en-US" dirty="0"/>
              <a:t>With innovation and creativity, you solve problems. You are SOLUTION-ORIENTED in your approach to clients.</a:t>
            </a:r>
            <a:endParaRPr dirty="0"/>
          </a:p>
        </p:txBody>
      </p:sp>
      <p:sp>
        <p:nvSpPr>
          <p:cNvPr id="80" name="Google Shape;80;p3: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6EBE4F8-A697-9D45-9212-FAB843D7E204}" type="slidenum">
              <a:rPr lang="en-US" smtClean="0"/>
              <a:t>4</a:t>
            </a:fld>
            <a:endParaRPr lang="en-US"/>
          </a:p>
        </p:txBody>
      </p:sp>
    </p:spTree>
    <p:extLst>
      <p:ext uri="{BB962C8B-B14F-4D97-AF65-F5344CB8AC3E}">
        <p14:creationId xmlns:p14="http://schemas.microsoft.com/office/powerpoint/2010/main" val="4292099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p5: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6" name="Google Shape;166;p5:notes"/>
          <p:cNvSpPr txBox="1">
            <a:spLocks noGrp="1"/>
          </p:cNvSpPr>
          <p:nvPr>
            <p:ph type="body" idx="1"/>
          </p:nvPr>
        </p:nvSpPr>
        <p:spPr>
          <a:xfrm>
            <a:off x="700819" y="4473338"/>
            <a:ext cx="5608763" cy="3661665"/>
          </a:xfrm>
          <a:prstGeom prst="rect">
            <a:avLst/>
          </a:prstGeom>
          <a:noFill/>
          <a:ln>
            <a:noFill/>
          </a:ln>
        </p:spPr>
        <p:txBody>
          <a:bodyPr spcFirstLastPara="1" wrap="square" lIns="47459" tIns="23723" rIns="47459" bIns="23723" anchor="t" anchorCtr="0">
            <a:noAutofit/>
          </a:bodyPr>
          <a:lstStyle/>
          <a:p>
            <a:pPr marL="0" indent="0"/>
            <a:endParaRPr/>
          </a:p>
        </p:txBody>
      </p:sp>
      <p:sp>
        <p:nvSpPr>
          <p:cNvPr id="167" name="Google Shape;167;p5:notes"/>
          <p:cNvSpPr txBox="1">
            <a:spLocks noGrp="1"/>
          </p:cNvSpPr>
          <p:nvPr>
            <p:ph type="sldNum" idx="12"/>
          </p:nvPr>
        </p:nvSpPr>
        <p:spPr>
          <a:xfrm>
            <a:off x="3970752" y="8830537"/>
            <a:ext cx="3037987" cy="465864"/>
          </a:xfrm>
          <a:prstGeom prst="rect">
            <a:avLst/>
          </a:prstGeom>
          <a:noFill/>
          <a:ln>
            <a:noFill/>
          </a:ln>
        </p:spPr>
        <p:txBody>
          <a:bodyPr spcFirstLastPara="1" wrap="square" lIns="47459" tIns="23723" rIns="47459" bIns="23723" anchor="b" anchorCtr="0">
            <a:noAutofit/>
          </a:bodyPr>
          <a:lstStyle/>
          <a:p>
            <a:pPr algn="r"/>
            <a:fld id="{00000000-1234-1234-1234-123412341234}" type="slidenum">
              <a:rPr lang="en-US"/>
              <a:pPr algn="r"/>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6: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4" name="Google Shape;184;p6:notes"/>
          <p:cNvSpPr txBox="1">
            <a:spLocks noGrp="1"/>
          </p:cNvSpPr>
          <p:nvPr>
            <p:ph type="body" idx="1"/>
          </p:nvPr>
        </p:nvSpPr>
        <p:spPr>
          <a:xfrm>
            <a:off x="700819" y="4473338"/>
            <a:ext cx="5608763" cy="3661665"/>
          </a:xfrm>
          <a:prstGeom prst="rect">
            <a:avLst/>
          </a:prstGeom>
          <a:noFill/>
          <a:ln>
            <a:noFill/>
          </a:ln>
        </p:spPr>
        <p:txBody>
          <a:bodyPr spcFirstLastPara="1" wrap="square" lIns="47459" tIns="23723" rIns="47459" bIns="23723" anchor="t" anchorCtr="0">
            <a:noAutofit/>
          </a:bodyPr>
          <a:lstStyle/>
          <a:p>
            <a:pPr marL="0" indent="0"/>
            <a:endParaRPr lang="en-US" dirty="0"/>
          </a:p>
        </p:txBody>
      </p:sp>
      <p:sp>
        <p:nvSpPr>
          <p:cNvPr id="185" name="Google Shape;185;p6:notes"/>
          <p:cNvSpPr txBox="1">
            <a:spLocks noGrp="1"/>
          </p:cNvSpPr>
          <p:nvPr>
            <p:ph type="sldNum" idx="12"/>
          </p:nvPr>
        </p:nvSpPr>
        <p:spPr>
          <a:xfrm>
            <a:off x="3970752" y="8830537"/>
            <a:ext cx="3037987" cy="465864"/>
          </a:xfrm>
          <a:prstGeom prst="rect">
            <a:avLst/>
          </a:prstGeom>
          <a:noFill/>
          <a:ln>
            <a:noFill/>
          </a:ln>
        </p:spPr>
        <p:txBody>
          <a:bodyPr spcFirstLastPara="1" wrap="square" lIns="47459" tIns="23723" rIns="47459" bIns="23723" anchor="b" anchorCtr="0">
            <a:noAutofit/>
          </a:bodyPr>
          <a:lstStyle/>
          <a:p>
            <a:pPr algn="r"/>
            <a:fld id="{00000000-1234-1234-1234-123412341234}" type="slidenum">
              <a:rPr lang="en-US"/>
              <a:pPr algn="r"/>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6: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4" name="Google Shape;184;p6:notes"/>
          <p:cNvSpPr txBox="1">
            <a:spLocks noGrp="1"/>
          </p:cNvSpPr>
          <p:nvPr>
            <p:ph type="body" idx="1"/>
          </p:nvPr>
        </p:nvSpPr>
        <p:spPr>
          <a:xfrm>
            <a:off x="700819" y="4473338"/>
            <a:ext cx="5608763" cy="3661665"/>
          </a:xfrm>
          <a:prstGeom prst="rect">
            <a:avLst/>
          </a:prstGeom>
          <a:noFill/>
          <a:ln>
            <a:noFill/>
          </a:ln>
        </p:spPr>
        <p:txBody>
          <a:bodyPr spcFirstLastPara="1" wrap="square" lIns="47459" tIns="23723" rIns="47459" bIns="23723" anchor="t" anchorCtr="0">
            <a:noAutofit/>
          </a:bodyPr>
          <a:lstStyle/>
          <a:p>
            <a:pPr marL="0" indent="0"/>
            <a:endParaRPr lang="en-US" dirty="0"/>
          </a:p>
        </p:txBody>
      </p:sp>
      <p:sp>
        <p:nvSpPr>
          <p:cNvPr id="185" name="Google Shape;185;p6:notes"/>
          <p:cNvSpPr txBox="1">
            <a:spLocks noGrp="1"/>
          </p:cNvSpPr>
          <p:nvPr>
            <p:ph type="sldNum" idx="12"/>
          </p:nvPr>
        </p:nvSpPr>
        <p:spPr>
          <a:xfrm>
            <a:off x="3970752" y="8830537"/>
            <a:ext cx="3037987" cy="465864"/>
          </a:xfrm>
          <a:prstGeom prst="rect">
            <a:avLst/>
          </a:prstGeom>
          <a:noFill/>
          <a:ln>
            <a:noFill/>
          </a:ln>
        </p:spPr>
        <p:txBody>
          <a:bodyPr spcFirstLastPara="1" wrap="square" lIns="47459" tIns="23723" rIns="47459" bIns="23723" anchor="b" anchorCtr="0">
            <a:noAutofit/>
          </a:bodyPr>
          <a:lstStyle/>
          <a:p>
            <a:pPr algn="r"/>
            <a:fld id="{00000000-1234-1234-1234-123412341234}" type="slidenum">
              <a:rPr lang="en-US"/>
              <a:pPr algn="r"/>
              <a:t>7</a:t>
            </a:fld>
            <a:endParaRPr/>
          </a:p>
        </p:txBody>
      </p:sp>
    </p:spTree>
    <p:extLst>
      <p:ext uri="{BB962C8B-B14F-4D97-AF65-F5344CB8AC3E}">
        <p14:creationId xmlns:p14="http://schemas.microsoft.com/office/powerpoint/2010/main" val="11961826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p7: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6" name="Google Shape;196;p7:notes"/>
          <p:cNvSpPr txBox="1">
            <a:spLocks noGrp="1"/>
          </p:cNvSpPr>
          <p:nvPr>
            <p:ph type="body" idx="1"/>
          </p:nvPr>
        </p:nvSpPr>
        <p:spPr>
          <a:xfrm>
            <a:off x="700819" y="4473338"/>
            <a:ext cx="5608763" cy="3661665"/>
          </a:xfrm>
          <a:prstGeom prst="rect">
            <a:avLst/>
          </a:prstGeom>
          <a:noFill/>
          <a:ln>
            <a:noFill/>
          </a:ln>
        </p:spPr>
        <p:txBody>
          <a:bodyPr spcFirstLastPara="1" wrap="square" lIns="47459" tIns="23723" rIns="47459" bIns="23723" anchor="t" anchorCtr="0">
            <a:noAutofit/>
          </a:bodyPr>
          <a:lstStyle/>
          <a:p>
            <a:pPr marL="0" indent="0"/>
            <a:r>
              <a:rPr lang="en-US" dirty="0"/>
              <a:t>Cautious – management being dissatisfied or member being dissatisfied / People are dissatisfied and I have no bandwidth to figure this out. Keep “but our current situation….”  Include the human element around their feelings/not wanting to harm the member.</a:t>
            </a:r>
            <a:endParaRPr dirty="0"/>
          </a:p>
        </p:txBody>
      </p:sp>
      <p:sp>
        <p:nvSpPr>
          <p:cNvPr id="197" name="Google Shape;197;p7:notes"/>
          <p:cNvSpPr txBox="1">
            <a:spLocks noGrp="1"/>
          </p:cNvSpPr>
          <p:nvPr>
            <p:ph type="sldNum" idx="12"/>
          </p:nvPr>
        </p:nvSpPr>
        <p:spPr>
          <a:xfrm>
            <a:off x="3970752" y="8830537"/>
            <a:ext cx="3037987" cy="465864"/>
          </a:xfrm>
          <a:prstGeom prst="rect">
            <a:avLst/>
          </a:prstGeom>
          <a:noFill/>
          <a:ln>
            <a:noFill/>
          </a:ln>
        </p:spPr>
        <p:txBody>
          <a:bodyPr spcFirstLastPara="1" wrap="square" lIns="47459" tIns="23723" rIns="47459" bIns="23723" anchor="b" anchorCtr="0">
            <a:noAutofit/>
          </a:bodyPr>
          <a:lstStyle/>
          <a:p>
            <a:pPr algn="r"/>
            <a:fld id="{00000000-1234-1234-1234-123412341234}" type="slidenum">
              <a:rPr lang="en-US"/>
              <a:pPr algn="r"/>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p8: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3" name="Google Shape;223;p8:notes"/>
          <p:cNvSpPr txBox="1">
            <a:spLocks noGrp="1"/>
          </p:cNvSpPr>
          <p:nvPr>
            <p:ph type="body" idx="1"/>
          </p:nvPr>
        </p:nvSpPr>
        <p:spPr>
          <a:xfrm>
            <a:off x="700819" y="4473338"/>
            <a:ext cx="5608763" cy="3661665"/>
          </a:xfrm>
          <a:prstGeom prst="rect">
            <a:avLst/>
          </a:prstGeom>
          <a:noFill/>
          <a:ln>
            <a:noFill/>
          </a:ln>
        </p:spPr>
        <p:txBody>
          <a:bodyPr spcFirstLastPara="1" wrap="square" lIns="47459" tIns="23723" rIns="47459" bIns="23723" anchor="t" anchorCtr="0">
            <a:noAutofit/>
          </a:bodyPr>
          <a:lstStyle/>
          <a:p>
            <a:pPr marL="0" indent="0"/>
            <a:endParaRPr/>
          </a:p>
        </p:txBody>
      </p:sp>
      <p:sp>
        <p:nvSpPr>
          <p:cNvPr id="224" name="Google Shape;224;p8:notes"/>
          <p:cNvSpPr txBox="1">
            <a:spLocks noGrp="1"/>
          </p:cNvSpPr>
          <p:nvPr>
            <p:ph type="sldNum" idx="12"/>
          </p:nvPr>
        </p:nvSpPr>
        <p:spPr>
          <a:xfrm>
            <a:off x="3970752" y="8830537"/>
            <a:ext cx="3037987" cy="465864"/>
          </a:xfrm>
          <a:prstGeom prst="rect">
            <a:avLst/>
          </a:prstGeom>
          <a:noFill/>
          <a:ln>
            <a:noFill/>
          </a:ln>
        </p:spPr>
        <p:txBody>
          <a:bodyPr spcFirstLastPara="1" wrap="square" lIns="47459" tIns="23723" rIns="47459" bIns="23723" anchor="b" anchorCtr="0">
            <a:noAutofit/>
          </a:bodyPr>
          <a:lstStyle/>
          <a:p>
            <a:pPr algn="r"/>
            <a:fld id="{00000000-1234-1234-1234-123412341234}" type="slidenum">
              <a:rPr lang="en-US"/>
              <a:pPr algn="r"/>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type="title">
  <p:cSld name="TITLE">
    <p:spTree>
      <p:nvGrpSpPr>
        <p:cNvPr id="1" name="Shape 15"/>
        <p:cNvGrpSpPr/>
        <p:nvPr/>
      </p:nvGrpSpPr>
      <p:grpSpPr>
        <a:xfrm>
          <a:off x="0" y="0"/>
          <a:ext cx="0" cy="0"/>
          <a:chOff x="0" y="0"/>
          <a:chExt cx="0" cy="0"/>
        </a:xfrm>
      </p:grpSpPr>
      <p:sp>
        <p:nvSpPr>
          <p:cNvPr id="16" name="Google Shape;16;p13"/>
          <p:cNvSpPr txBox="1">
            <a:spLocks noGrp="1"/>
          </p:cNvSpPr>
          <p:nvPr>
            <p:ph type="ctrTitle"/>
          </p:nvPr>
        </p:nvSpPr>
        <p:spPr>
          <a:xfrm>
            <a:off x="2513212" y="4265594"/>
            <a:ext cx="15079266" cy="1522596"/>
          </a:xfrm>
          <a:prstGeom prst="rect">
            <a:avLst/>
          </a:prstGeom>
          <a:noFill/>
          <a:ln>
            <a:noFill/>
          </a:ln>
        </p:spPr>
        <p:txBody>
          <a:bodyPr spcFirstLastPara="1" wrap="square" lIns="0" tIns="0" rIns="0" bIns="0" anchor="b" anchorCtr="0">
            <a:spAutoFit/>
          </a:bodyPr>
          <a:lstStyle>
            <a:lvl1pPr lvl="0" algn="ctr">
              <a:spcBef>
                <a:spcPts val="0"/>
              </a:spcBef>
              <a:spcAft>
                <a:spcPts val="0"/>
              </a:spcAft>
              <a:buSzPts val="1400"/>
              <a:buNone/>
              <a:defRPr sz="9894"/>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13"/>
          <p:cNvSpPr txBox="1">
            <a:spLocks noGrp="1"/>
          </p:cNvSpPr>
          <p:nvPr>
            <p:ph type="subTitle" idx="1"/>
          </p:nvPr>
        </p:nvSpPr>
        <p:spPr>
          <a:xfrm>
            <a:off x="2513212" y="5940029"/>
            <a:ext cx="15079266" cy="609077"/>
          </a:xfrm>
          <a:prstGeom prst="rect">
            <a:avLst/>
          </a:prstGeom>
          <a:noFill/>
          <a:ln>
            <a:noFill/>
          </a:ln>
        </p:spPr>
        <p:txBody>
          <a:bodyPr spcFirstLastPara="1" wrap="square" lIns="0" tIns="0" rIns="0" bIns="0" anchor="t" anchorCtr="0">
            <a:spAutoFit/>
          </a:bodyPr>
          <a:lstStyle>
            <a:lvl1pPr lvl="0" algn="ctr">
              <a:spcBef>
                <a:spcPts val="0"/>
              </a:spcBef>
              <a:spcAft>
                <a:spcPts val="0"/>
              </a:spcAft>
              <a:buClr>
                <a:schemeClr val="dk1"/>
              </a:buClr>
              <a:buSzPts val="3958"/>
              <a:buFont typeface="Calibri"/>
              <a:buNone/>
              <a:defRPr sz="3958"/>
            </a:lvl1pPr>
            <a:lvl2pPr lvl="1" algn="ctr">
              <a:spcBef>
                <a:spcPts val="0"/>
              </a:spcBef>
              <a:spcAft>
                <a:spcPts val="0"/>
              </a:spcAft>
              <a:buSzPts val="3298"/>
              <a:buFont typeface="Calibri"/>
              <a:buNone/>
              <a:defRPr sz="3298"/>
            </a:lvl2pPr>
            <a:lvl3pPr lvl="2" algn="ctr">
              <a:spcBef>
                <a:spcPts val="0"/>
              </a:spcBef>
              <a:spcAft>
                <a:spcPts val="0"/>
              </a:spcAft>
              <a:buSzPts val="2968"/>
              <a:buFont typeface="Calibri"/>
              <a:buNone/>
              <a:defRPr sz="2968"/>
            </a:lvl3pPr>
            <a:lvl4pPr lvl="3" algn="ctr">
              <a:spcBef>
                <a:spcPts val="0"/>
              </a:spcBef>
              <a:spcAft>
                <a:spcPts val="0"/>
              </a:spcAft>
              <a:buSzPts val="2638"/>
              <a:buFont typeface="Calibri"/>
              <a:buNone/>
              <a:defRPr sz="2638"/>
            </a:lvl4pPr>
            <a:lvl5pPr lvl="4" algn="ctr">
              <a:spcBef>
                <a:spcPts val="0"/>
              </a:spcBef>
              <a:spcAft>
                <a:spcPts val="0"/>
              </a:spcAft>
              <a:buSzPts val="2638"/>
              <a:buFont typeface="Calibri"/>
              <a:buNone/>
              <a:defRPr sz="2638"/>
            </a:lvl5pPr>
            <a:lvl6pPr lvl="5" algn="ctr">
              <a:spcBef>
                <a:spcPts val="0"/>
              </a:spcBef>
              <a:spcAft>
                <a:spcPts val="0"/>
              </a:spcAft>
              <a:buSzPts val="2638"/>
              <a:buFont typeface="Calibri"/>
              <a:buNone/>
              <a:defRPr sz="2638"/>
            </a:lvl6pPr>
            <a:lvl7pPr lvl="6" algn="ctr">
              <a:spcBef>
                <a:spcPts val="0"/>
              </a:spcBef>
              <a:spcAft>
                <a:spcPts val="0"/>
              </a:spcAft>
              <a:buSzPts val="2638"/>
              <a:buFont typeface="Calibri"/>
              <a:buNone/>
              <a:defRPr sz="2638"/>
            </a:lvl7pPr>
            <a:lvl8pPr lvl="7" algn="ctr">
              <a:spcBef>
                <a:spcPts val="0"/>
              </a:spcBef>
              <a:spcAft>
                <a:spcPts val="0"/>
              </a:spcAft>
              <a:buSzPts val="2638"/>
              <a:buFont typeface="Calibri"/>
              <a:buNone/>
              <a:defRPr sz="2638"/>
            </a:lvl8pPr>
            <a:lvl9pPr lvl="8" algn="ctr">
              <a:spcBef>
                <a:spcPts val="0"/>
              </a:spcBef>
              <a:spcAft>
                <a:spcPts val="0"/>
              </a:spcAft>
              <a:buSzPts val="2638"/>
              <a:buFont typeface="Calibri"/>
              <a:buNone/>
              <a:defRPr sz="2638"/>
            </a:lvl9pPr>
          </a:lstStyle>
          <a:p>
            <a:endParaRPr/>
          </a:p>
        </p:txBody>
      </p:sp>
      <p:sp>
        <p:nvSpPr>
          <p:cNvPr id="18" name="Google Shape;18;p13"/>
          <p:cNvSpPr txBox="1">
            <a:spLocks noGrp="1"/>
          </p:cNvSpPr>
          <p:nvPr>
            <p:ph type="dt" idx="10"/>
          </p:nvPr>
        </p:nvSpPr>
        <p:spPr>
          <a:xfrm>
            <a:off x="1005285" y="10517697"/>
            <a:ext cx="4624308" cy="276999"/>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13"/>
          <p:cNvSpPr txBox="1">
            <a:spLocks noGrp="1"/>
          </p:cNvSpPr>
          <p:nvPr>
            <p:ph type="ftr" idx="11"/>
          </p:nvPr>
        </p:nvSpPr>
        <p:spPr>
          <a:xfrm>
            <a:off x="6835934" y="10517697"/>
            <a:ext cx="6433820" cy="276999"/>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13"/>
          <p:cNvSpPr txBox="1">
            <a:spLocks noGrp="1"/>
          </p:cNvSpPr>
          <p:nvPr>
            <p:ph type="sldNum" idx="12"/>
          </p:nvPr>
        </p:nvSpPr>
        <p:spPr>
          <a:xfrm>
            <a:off x="14476097" y="10517697"/>
            <a:ext cx="4624308" cy="276999"/>
          </a:xfrm>
          <a:prstGeom prst="rect">
            <a:avLst/>
          </a:prstGeom>
          <a:noFill/>
          <a:ln>
            <a:noFill/>
          </a:ln>
        </p:spPr>
        <p:txBody>
          <a:bodyPr spcFirstLastPara="1" wrap="square" lIns="0" tIns="0" rIns="0" bIns="0" anchor="t" anchorCtr="0">
            <a:sp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obj">
  <p:cSld name="OBJECT">
    <p:spTree>
      <p:nvGrpSpPr>
        <p:cNvPr id="1" name="Shape 21"/>
        <p:cNvGrpSpPr/>
        <p:nvPr/>
      </p:nvGrpSpPr>
      <p:grpSpPr>
        <a:xfrm>
          <a:off x="0" y="0"/>
          <a:ext cx="0" cy="0"/>
          <a:chOff x="0" y="0"/>
          <a:chExt cx="0" cy="0"/>
        </a:xfrm>
      </p:grpSpPr>
      <p:sp>
        <p:nvSpPr>
          <p:cNvPr id="22" name="Google Shape;22;p14"/>
          <p:cNvSpPr txBox="1">
            <a:spLocks noGrp="1"/>
          </p:cNvSpPr>
          <p:nvPr>
            <p:ph type="ctrTitle"/>
          </p:nvPr>
        </p:nvSpPr>
        <p:spPr>
          <a:xfrm>
            <a:off x="1202017" y="3673052"/>
            <a:ext cx="17701652" cy="884858"/>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b="0" i="0">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14"/>
          <p:cNvSpPr txBox="1">
            <a:spLocks noGrp="1"/>
          </p:cNvSpPr>
          <p:nvPr>
            <p:ph type="subTitle" idx="1"/>
          </p:nvPr>
        </p:nvSpPr>
        <p:spPr>
          <a:xfrm>
            <a:off x="1202017" y="6322186"/>
            <a:ext cx="17701652" cy="276999"/>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b="0" i="0">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 name="Google Shape;24;p14"/>
          <p:cNvSpPr txBox="1">
            <a:spLocks noGrp="1"/>
          </p:cNvSpPr>
          <p:nvPr>
            <p:ph type="ftr" idx="11"/>
          </p:nvPr>
        </p:nvSpPr>
        <p:spPr>
          <a:xfrm>
            <a:off x="6835934" y="10517697"/>
            <a:ext cx="6433820" cy="276999"/>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14"/>
          <p:cNvSpPr txBox="1">
            <a:spLocks noGrp="1"/>
          </p:cNvSpPr>
          <p:nvPr>
            <p:ph type="dt" idx="10"/>
          </p:nvPr>
        </p:nvSpPr>
        <p:spPr>
          <a:xfrm>
            <a:off x="1005285" y="10517697"/>
            <a:ext cx="4624308" cy="276999"/>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14"/>
          <p:cNvSpPr txBox="1">
            <a:spLocks noGrp="1"/>
          </p:cNvSpPr>
          <p:nvPr>
            <p:ph type="sldNum" idx="12"/>
          </p:nvPr>
        </p:nvSpPr>
        <p:spPr>
          <a:xfrm>
            <a:off x="14476097" y="10517697"/>
            <a:ext cx="4624308" cy="276999"/>
          </a:xfrm>
          <a:prstGeom prst="rect">
            <a:avLst/>
          </a:prstGeom>
          <a:noFill/>
          <a:ln>
            <a:noFill/>
          </a:ln>
        </p:spPr>
        <p:txBody>
          <a:bodyPr spcFirstLastPara="1" wrap="square" lIns="0" tIns="0" rIns="0" bIns="0" anchor="t" anchorCtr="0">
            <a:sp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fld id="{00000000-1234-1234-1234-12341234123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27"/>
        <p:cNvGrpSpPr/>
        <p:nvPr/>
      </p:nvGrpSpPr>
      <p:grpSpPr>
        <a:xfrm>
          <a:off x="0" y="0"/>
          <a:ext cx="0" cy="0"/>
          <a:chOff x="0" y="0"/>
          <a:chExt cx="0" cy="0"/>
        </a:xfrm>
      </p:grpSpPr>
      <p:sp>
        <p:nvSpPr>
          <p:cNvPr id="28" name="Google Shape;28;p15"/>
          <p:cNvSpPr txBox="1">
            <a:spLocks noGrp="1"/>
          </p:cNvSpPr>
          <p:nvPr>
            <p:ph type="ftr" idx="11"/>
          </p:nvPr>
        </p:nvSpPr>
        <p:spPr>
          <a:xfrm>
            <a:off x="6835934" y="10517697"/>
            <a:ext cx="6433820" cy="276999"/>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15"/>
          <p:cNvSpPr txBox="1">
            <a:spLocks noGrp="1"/>
          </p:cNvSpPr>
          <p:nvPr>
            <p:ph type="dt" idx="10"/>
          </p:nvPr>
        </p:nvSpPr>
        <p:spPr>
          <a:xfrm>
            <a:off x="1005285" y="10517697"/>
            <a:ext cx="4624308" cy="276999"/>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15"/>
          <p:cNvSpPr txBox="1">
            <a:spLocks noGrp="1"/>
          </p:cNvSpPr>
          <p:nvPr>
            <p:ph type="sldNum" idx="12"/>
          </p:nvPr>
        </p:nvSpPr>
        <p:spPr>
          <a:xfrm>
            <a:off x="14476097" y="10517697"/>
            <a:ext cx="4624308" cy="276999"/>
          </a:xfrm>
          <a:prstGeom prst="rect">
            <a:avLst/>
          </a:prstGeom>
          <a:noFill/>
          <a:ln>
            <a:noFill/>
          </a:ln>
        </p:spPr>
        <p:txBody>
          <a:bodyPr spcFirstLastPara="1" wrap="square" lIns="0" tIns="0" rIns="0" bIns="0" anchor="t" anchorCtr="0">
            <a:sp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fld id="{00000000-1234-1234-1234-12341234123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Two Content">
  <p:cSld name="Two Content">
    <p:bg>
      <p:bgPr>
        <a:solidFill>
          <a:schemeClr val="lt1"/>
        </a:solidFill>
        <a:effectLst/>
      </p:bgPr>
    </p:bg>
    <p:spTree>
      <p:nvGrpSpPr>
        <p:cNvPr id="1" name="Shape 31"/>
        <p:cNvGrpSpPr/>
        <p:nvPr/>
      </p:nvGrpSpPr>
      <p:grpSpPr>
        <a:xfrm>
          <a:off x="0" y="0"/>
          <a:ext cx="0" cy="0"/>
          <a:chOff x="0" y="0"/>
          <a:chExt cx="0" cy="0"/>
        </a:xfrm>
      </p:grpSpPr>
      <p:sp>
        <p:nvSpPr>
          <p:cNvPr id="32" name="Google Shape;32;p16"/>
          <p:cNvSpPr/>
          <p:nvPr/>
        </p:nvSpPr>
        <p:spPr>
          <a:xfrm>
            <a:off x="0" y="1"/>
            <a:ext cx="20105688" cy="11308715"/>
          </a:xfrm>
          <a:custGeom>
            <a:avLst/>
            <a:gdLst/>
            <a:ahLst/>
            <a:cxnLst/>
            <a:rect l="l" t="t" r="r" b="b"/>
            <a:pathLst>
              <a:path w="20104100" h="11308715" extrusionOk="0">
                <a:moveTo>
                  <a:pt x="0" y="0"/>
                </a:moveTo>
                <a:lnTo>
                  <a:pt x="20104099" y="0"/>
                </a:lnTo>
                <a:lnTo>
                  <a:pt x="20104099" y="11308556"/>
                </a:lnTo>
                <a:lnTo>
                  <a:pt x="0" y="11308556"/>
                </a:lnTo>
                <a:lnTo>
                  <a:pt x="0" y="0"/>
                </a:lnTo>
                <a:close/>
              </a:path>
            </a:pathLst>
          </a:custGeom>
          <a:solidFill>
            <a:srgbClr val="000000"/>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3" name="Google Shape;33;p16"/>
          <p:cNvSpPr txBox="1">
            <a:spLocks noGrp="1"/>
          </p:cNvSpPr>
          <p:nvPr>
            <p:ph type="title"/>
          </p:nvPr>
        </p:nvSpPr>
        <p:spPr>
          <a:xfrm>
            <a:off x="7891999" y="3212332"/>
            <a:ext cx="4321687" cy="884858"/>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sz="5750" b="1" i="0">
                <a:solidFill>
                  <a:schemeClr val="lt1"/>
                </a:solidFill>
                <a:latin typeface="Century Gothic"/>
                <a:ea typeface="Century Gothic"/>
                <a:cs typeface="Century Gothic"/>
                <a:sym typeface="Century Gothic"/>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4" name="Google Shape;34;p16"/>
          <p:cNvSpPr txBox="1">
            <a:spLocks noGrp="1"/>
          </p:cNvSpPr>
          <p:nvPr>
            <p:ph type="body" idx="1"/>
          </p:nvPr>
        </p:nvSpPr>
        <p:spPr>
          <a:xfrm>
            <a:off x="1005284" y="2601151"/>
            <a:ext cx="8745975" cy="276999"/>
          </a:xfrm>
          <a:prstGeom prst="rect">
            <a:avLst/>
          </a:prstGeom>
          <a:noFill/>
          <a:ln>
            <a:noFill/>
          </a:ln>
        </p:spPr>
        <p:txBody>
          <a:bodyPr spcFirstLastPara="1" wrap="square" lIns="0" tIns="0" rIns="0" bIns="0" anchor="t" anchorCtr="0">
            <a:sp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35" name="Google Shape;35;p16"/>
          <p:cNvSpPr txBox="1">
            <a:spLocks noGrp="1"/>
          </p:cNvSpPr>
          <p:nvPr>
            <p:ph type="body" idx="2"/>
          </p:nvPr>
        </p:nvSpPr>
        <p:spPr>
          <a:xfrm>
            <a:off x="10354429" y="2601151"/>
            <a:ext cx="8745975" cy="276999"/>
          </a:xfrm>
          <a:prstGeom prst="rect">
            <a:avLst/>
          </a:prstGeom>
          <a:noFill/>
          <a:ln>
            <a:noFill/>
          </a:ln>
        </p:spPr>
        <p:txBody>
          <a:bodyPr spcFirstLastPara="1" wrap="square" lIns="0" tIns="0" rIns="0" bIns="0" anchor="t" anchorCtr="0">
            <a:sp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36" name="Google Shape;36;p16"/>
          <p:cNvSpPr txBox="1">
            <a:spLocks noGrp="1"/>
          </p:cNvSpPr>
          <p:nvPr>
            <p:ph type="ftr" idx="11"/>
          </p:nvPr>
        </p:nvSpPr>
        <p:spPr>
          <a:xfrm>
            <a:off x="6835934" y="10517697"/>
            <a:ext cx="6433820" cy="276999"/>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7" name="Google Shape;37;p16"/>
          <p:cNvSpPr txBox="1">
            <a:spLocks noGrp="1"/>
          </p:cNvSpPr>
          <p:nvPr>
            <p:ph type="dt" idx="10"/>
          </p:nvPr>
        </p:nvSpPr>
        <p:spPr>
          <a:xfrm>
            <a:off x="1005285" y="10517697"/>
            <a:ext cx="4624308" cy="276999"/>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16"/>
          <p:cNvSpPr txBox="1">
            <a:spLocks noGrp="1"/>
          </p:cNvSpPr>
          <p:nvPr>
            <p:ph type="sldNum" idx="12"/>
          </p:nvPr>
        </p:nvSpPr>
        <p:spPr>
          <a:xfrm>
            <a:off x="14476097" y="10517697"/>
            <a:ext cx="4624308" cy="276999"/>
          </a:xfrm>
          <a:prstGeom prst="rect">
            <a:avLst/>
          </a:prstGeom>
          <a:noFill/>
          <a:ln>
            <a:noFill/>
          </a:ln>
        </p:spPr>
        <p:txBody>
          <a:bodyPr spcFirstLastPara="1" wrap="square" lIns="0" tIns="0" rIns="0" bIns="0" anchor="t" anchorCtr="0">
            <a:sp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fld id="{00000000-1234-1234-1234-12341234123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Title and Content">
  <p:cSld name="Title and Content">
    <p:bg>
      <p:bgPr>
        <a:solidFill>
          <a:schemeClr val="lt1"/>
        </a:solidFill>
        <a:effectLst/>
      </p:bgPr>
    </p:bg>
    <p:spTree>
      <p:nvGrpSpPr>
        <p:cNvPr id="1" name="Shape 39"/>
        <p:cNvGrpSpPr/>
        <p:nvPr/>
      </p:nvGrpSpPr>
      <p:grpSpPr>
        <a:xfrm>
          <a:off x="0" y="0"/>
          <a:ext cx="0" cy="0"/>
          <a:chOff x="0" y="0"/>
          <a:chExt cx="0" cy="0"/>
        </a:xfrm>
      </p:grpSpPr>
      <p:sp>
        <p:nvSpPr>
          <p:cNvPr id="40" name="Google Shape;40;p17"/>
          <p:cNvSpPr/>
          <p:nvPr/>
        </p:nvSpPr>
        <p:spPr>
          <a:xfrm>
            <a:off x="0" y="1"/>
            <a:ext cx="20105688" cy="11308715"/>
          </a:xfrm>
          <a:custGeom>
            <a:avLst/>
            <a:gdLst/>
            <a:ahLst/>
            <a:cxnLst/>
            <a:rect l="l" t="t" r="r" b="b"/>
            <a:pathLst>
              <a:path w="20104100" h="11308715" extrusionOk="0">
                <a:moveTo>
                  <a:pt x="0" y="0"/>
                </a:moveTo>
                <a:lnTo>
                  <a:pt x="20104099" y="0"/>
                </a:lnTo>
                <a:lnTo>
                  <a:pt x="20104099" y="11308556"/>
                </a:lnTo>
                <a:lnTo>
                  <a:pt x="0" y="11308556"/>
                </a:lnTo>
                <a:lnTo>
                  <a:pt x="0" y="0"/>
                </a:lnTo>
                <a:close/>
              </a:path>
            </a:pathLst>
          </a:custGeom>
          <a:solidFill>
            <a:srgbClr val="000000"/>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41" name="Google Shape;41;p17"/>
          <p:cNvSpPr txBox="1">
            <a:spLocks noGrp="1"/>
          </p:cNvSpPr>
          <p:nvPr>
            <p:ph type="title"/>
          </p:nvPr>
        </p:nvSpPr>
        <p:spPr>
          <a:xfrm>
            <a:off x="7891999" y="3212332"/>
            <a:ext cx="4321687" cy="884858"/>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sz="5750" b="1" i="0">
                <a:solidFill>
                  <a:schemeClr val="lt1"/>
                </a:solidFill>
                <a:latin typeface="Century Gothic"/>
                <a:ea typeface="Century Gothic"/>
                <a:cs typeface="Century Gothic"/>
                <a:sym typeface="Century Gothic"/>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17"/>
          <p:cNvSpPr txBox="1">
            <a:spLocks noGrp="1"/>
          </p:cNvSpPr>
          <p:nvPr>
            <p:ph type="body" idx="1"/>
          </p:nvPr>
        </p:nvSpPr>
        <p:spPr>
          <a:xfrm>
            <a:off x="1130554" y="1886615"/>
            <a:ext cx="17844577" cy="276999"/>
          </a:xfrm>
          <a:prstGeom prst="rect">
            <a:avLst/>
          </a:prstGeom>
          <a:noFill/>
          <a:ln>
            <a:noFill/>
          </a:ln>
        </p:spPr>
        <p:txBody>
          <a:bodyPr spcFirstLastPara="1" wrap="square" lIns="0" tIns="0" rIns="0" bIns="0" anchor="t" anchorCtr="0">
            <a:spAutoFit/>
          </a:bodyPr>
          <a:lstStyle>
            <a:lvl1pPr marL="457200" lvl="0" indent="-228600" algn="l">
              <a:spcBef>
                <a:spcPts val="0"/>
              </a:spcBef>
              <a:spcAft>
                <a:spcPts val="0"/>
              </a:spcAft>
              <a:buSzPts val="1400"/>
              <a:buNone/>
              <a:defRPr sz="1800" b="0" i="0">
                <a:solidFill>
                  <a:schemeClr val="dk1"/>
                </a:solidFill>
                <a:latin typeface="Calibri"/>
                <a:ea typeface="Calibri"/>
                <a:cs typeface="Calibri"/>
                <a:sym typeface="Calibri"/>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43" name="Google Shape;43;p17"/>
          <p:cNvSpPr txBox="1">
            <a:spLocks noGrp="1"/>
          </p:cNvSpPr>
          <p:nvPr>
            <p:ph type="ftr" idx="11"/>
          </p:nvPr>
        </p:nvSpPr>
        <p:spPr>
          <a:xfrm>
            <a:off x="6835934" y="10517697"/>
            <a:ext cx="6433820" cy="276999"/>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17"/>
          <p:cNvSpPr txBox="1">
            <a:spLocks noGrp="1"/>
          </p:cNvSpPr>
          <p:nvPr>
            <p:ph type="dt" idx="10"/>
          </p:nvPr>
        </p:nvSpPr>
        <p:spPr>
          <a:xfrm>
            <a:off x="1005285" y="10517697"/>
            <a:ext cx="4624308" cy="276999"/>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17"/>
          <p:cNvSpPr txBox="1">
            <a:spLocks noGrp="1"/>
          </p:cNvSpPr>
          <p:nvPr>
            <p:ph type="sldNum" idx="12"/>
          </p:nvPr>
        </p:nvSpPr>
        <p:spPr>
          <a:xfrm>
            <a:off x="14476097" y="10517697"/>
            <a:ext cx="4624308" cy="276999"/>
          </a:xfrm>
          <a:prstGeom prst="rect">
            <a:avLst/>
          </a:prstGeom>
          <a:noFill/>
          <a:ln>
            <a:noFill/>
          </a:ln>
        </p:spPr>
        <p:txBody>
          <a:bodyPr spcFirstLastPara="1" wrap="square" lIns="0" tIns="0" rIns="0" bIns="0" anchor="t" anchorCtr="0">
            <a:sp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fld id="{00000000-1234-1234-1234-12341234123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46"/>
        <p:cNvGrpSpPr/>
        <p:nvPr/>
      </p:nvGrpSpPr>
      <p:grpSpPr>
        <a:xfrm>
          <a:off x="0" y="0"/>
          <a:ext cx="0" cy="0"/>
          <a:chOff x="0" y="0"/>
          <a:chExt cx="0" cy="0"/>
        </a:xfrm>
      </p:grpSpPr>
      <p:sp>
        <p:nvSpPr>
          <p:cNvPr id="47" name="Google Shape;47;p18"/>
          <p:cNvSpPr txBox="1">
            <a:spLocks noGrp="1"/>
          </p:cNvSpPr>
          <p:nvPr>
            <p:ph type="title"/>
          </p:nvPr>
        </p:nvSpPr>
        <p:spPr>
          <a:xfrm>
            <a:off x="7891999" y="3212332"/>
            <a:ext cx="4321687" cy="884858"/>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sz="5750" b="1" i="0">
                <a:solidFill>
                  <a:schemeClr val="lt1"/>
                </a:solidFill>
                <a:latin typeface="Century Gothic"/>
                <a:ea typeface="Century Gothic"/>
                <a:cs typeface="Century Gothic"/>
                <a:sym typeface="Century Gothic"/>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8" name="Google Shape;48;p18"/>
          <p:cNvSpPr txBox="1">
            <a:spLocks noGrp="1"/>
          </p:cNvSpPr>
          <p:nvPr>
            <p:ph type="ftr" idx="11"/>
          </p:nvPr>
        </p:nvSpPr>
        <p:spPr>
          <a:xfrm>
            <a:off x="6835934" y="10517697"/>
            <a:ext cx="6433820" cy="276999"/>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18"/>
          <p:cNvSpPr txBox="1">
            <a:spLocks noGrp="1"/>
          </p:cNvSpPr>
          <p:nvPr>
            <p:ph type="dt" idx="10"/>
          </p:nvPr>
        </p:nvSpPr>
        <p:spPr>
          <a:xfrm>
            <a:off x="1005285" y="10517697"/>
            <a:ext cx="4624308" cy="276999"/>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0" name="Google Shape;50;p18"/>
          <p:cNvSpPr txBox="1">
            <a:spLocks noGrp="1"/>
          </p:cNvSpPr>
          <p:nvPr>
            <p:ph type="sldNum" idx="12"/>
          </p:nvPr>
        </p:nvSpPr>
        <p:spPr>
          <a:xfrm>
            <a:off x="14476097" y="10517697"/>
            <a:ext cx="4624308" cy="276999"/>
          </a:xfrm>
          <a:prstGeom prst="rect">
            <a:avLst/>
          </a:prstGeom>
          <a:noFill/>
          <a:ln>
            <a:noFill/>
          </a:ln>
        </p:spPr>
        <p:txBody>
          <a:bodyPr spcFirstLastPara="1" wrap="square" lIns="0" tIns="0" rIns="0" bIns="0" anchor="t" anchorCtr="0">
            <a:sp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fld id="{00000000-1234-1234-1234-12341234123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97524D0-7D8E-06FE-C69C-74A6650F7126}"/>
              </a:ext>
            </a:extLst>
          </p:cNvPr>
          <p:cNvSpPr>
            <a:spLocks noGrp="1"/>
          </p:cNvSpPr>
          <p:nvPr>
            <p:ph type="dt" sz="half" idx="10"/>
          </p:nvPr>
        </p:nvSpPr>
        <p:spPr/>
        <p:txBody>
          <a:bodyPr/>
          <a:lstStyle/>
          <a:p>
            <a:fld id="{3CBBC965-65F9-4949-8C29-C030524CA327}" type="datetimeFigureOut">
              <a:rPr lang="en-US" smtClean="0"/>
              <a:t>10/28/22</a:t>
            </a:fld>
            <a:endParaRPr lang="en-US"/>
          </a:p>
        </p:txBody>
      </p:sp>
      <p:sp>
        <p:nvSpPr>
          <p:cNvPr id="3" name="Footer Placeholder 2">
            <a:extLst>
              <a:ext uri="{FF2B5EF4-FFF2-40B4-BE49-F238E27FC236}">
                <a16:creationId xmlns:a16="http://schemas.microsoft.com/office/drawing/2014/main" id="{E0A50A52-78F8-098F-C354-9FA2E4CB7C1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FEEF709-CE05-948D-3F65-D85E527DF6F2}"/>
              </a:ext>
            </a:extLst>
          </p:cNvPr>
          <p:cNvSpPr>
            <a:spLocks noGrp="1"/>
          </p:cNvSpPr>
          <p:nvPr>
            <p:ph type="sldNum" sz="quarter" idx="12"/>
          </p:nvPr>
        </p:nvSpPr>
        <p:spPr/>
        <p:txBody>
          <a:bodyPr/>
          <a:lstStyle/>
          <a:p>
            <a:fld id="{63250F6A-35C8-4FD2-BF9C-C443DCF2D8FC}" type="slidenum">
              <a:rPr lang="en-US" smtClean="0"/>
              <a:t>‹#›</a:t>
            </a:fld>
            <a:endParaRPr lang="en-US"/>
          </a:p>
        </p:txBody>
      </p:sp>
    </p:spTree>
    <p:extLst>
      <p:ext uri="{BB962C8B-B14F-4D97-AF65-F5344CB8AC3E}">
        <p14:creationId xmlns:p14="http://schemas.microsoft.com/office/powerpoint/2010/main" val="40210816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2"/>
          <p:cNvSpPr txBox="1">
            <a:spLocks noGrp="1"/>
          </p:cNvSpPr>
          <p:nvPr>
            <p:ph type="title"/>
          </p:nvPr>
        </p:nvSpPr>
        <p:spPr>
          <a:xfrm>
            <a:off x="7891999" y="3212332"/>
            <a:ext cx="4321687" cy="884858"/>
          </a:xfrm>
          <a:prstGeom prst="rect">
            <a:avLst/>
          </a:prstGeom>
          <a:noFill/>
          <a:ln>
            <a:noFill/>
          </a:ln>
        </p:spPr>
        <p:txBody>
          <a:bodyPr spcFirstLastPara="1" wrap="square" lIns="0" tIns="0" rIns="0" bIns="0" anchor="t" anchorCtr="0">
            <a:spAutoFit/>
          </a:bodyPr>
          <a:lstStyle>
            <a:lvl1pPr marR="0" lvl="0" algn="l" rtl="0">
              <a:spcBef>
                <a:spcPts val="0"/>
              </a:spcBef>
              <a:spcAft>
                <a:spcPts val="0"/>
              </a:spcAft>
              <a:buSzPts val="1400"/>
              <a:buNone/>
              <a:defRPr sz="5750" b="1" i="0" u="none" strike="noStrike" cap="none">
                <a:solidFill>
                  <a:schemeClr val="lt1"/>
                </a:solidFill>
                <a:latin typeface="Century Gothic"/>
                <a:ea typeface="Century Gothic"/>
                <a:cs typeface="Century Gothic"/>
                <a:sym typeface="Century Gothic"/>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2"/>
          <p:cNvSpPr txBox="1">
            <a:spLocks noGrp="1"/>
          </p:cNvSpPr>
          <p:nvPr>
            <p:ph type="body" idx="1"/>
          </p:nvPr>
        </p:nvSpPr>
        <p:spPr>
          <a:xfrm>
            <a:off x="1130554" y="1886615"/>
            <a:ext cx="17844577" cy="276999"/>
          </a:xfrm>
          <a:prstGeom prst="rect">
            <a:avLst/>
          </a:prstGeom>
          <a:noFill/>
          <a:ln>
            <a:noFill/>
          </a:ln>
        </p:spPr>
        <p:txBody>
          <a:bodyPr spcFirstLastPara="1" wrap="square" lIns="0" tIns="0" rIns="0" bIns="0" anchor="t" anchorCtr="0">
            <a:spAutoFit/>
          </a:bodyPr>
          <a:lstStyle>
            <a:lvl1pPr marL="457200" marR="0" lvl="0" indent="-22860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800" b="0" i="0" u="none" strike="noStrike" cap="none">
                <a:latin typeface="Calibri"/>
                <a:ea typeface="Calibri"/>
                <a:cs typeface="Calibri"/>
                <a:sym typeface="Calibri"/>
              </a:defRPr>
            </a:lvl2pPr>
            <a:lvl3pPr marL="1371600" marR="0" lvl="2" indent="-228600" algn="l" rtl="0">
              <a:spcBef>
                <a:spcPts val="0"/>
              </a:spcBef>
              <a:spcAft>
                <a:spcPts val="0"/>
              </a:spcAft>
              <a:buSzPts val="1400"/>
              <a:buNone/>
              <a:defRPr sz="1800" b="0" i="0" u="none" strike="noStrike" cap="none">
                <a:latin typeface="Calibri"/>
                <a:ea typeface="Calibri"/>
                <a:cs typeface="Calibri"/>
                <a:sym typeface="Calibri"/>
              </a:defRPr>
            </a:lvl3pPr>
            <a:lvl4pPr marL="1828800" marR="0" lvl="3" indent="-228600" algn="l" rtl="0">
              <a:spcBef>
                <a:spcPts val="0"/>
              </a:spcBef>
              <a:spcAft>
                <a:spcPts val="0"/>
              </a:spcAft>
              <a:buSzPts val="1400"/>
              <a:buNone/>
              <a:defRPr sz="1800" b="0" i="0" u="none" strike="noStrike" cap="none">
                <a:latin typeface="Calibri"/>
                <a:ea typeface="Calibri"/>
                <a:cs typeface="Calibri"/>
                <a:sym typeface="Calibri"/>
              </a:defRPr>
            </a:lvl4pPr>
            <a:lvl5pPr marL="2286000" marR="0" lvl="4" indent="-228600" algn="l" rtl="0">
              <a:spcBef>
                <a:spcPts val="0"/>
              </a:spcBef>
              <a:spcAft>
                <a:spcPts val="0"/>
              </a:spcAft>
              <a:buSzPts val="1400"/>
              <a:buNone/>
              <a:defRPr sz="1800" b="0" i="0" u="none" strike="noStrike" cap="none">
                <a:latin typeface="Calibri"/>
                <a:ea typeface="Calibri"/>
                <a:cs typeface="Calibri"/>
                <a:sym typeface="Calibri"/>
              </a:defRPr>
            </a:lvl5pPr>
            <a:lvl6pPr marL="2743200" marR="0" lvl="5" indent="-228600" algn="l" rtl="0">
              <a:spcBef>
                <a:spcPts val="0"/>
              </a:spcBef>
              <a:spcAft>
                <a:spcPts val="0"/>
              </a:spcAft>
              <a:buSzPts val="1400"/>
              <a:buNone/>
              <a:defRPr sz="1800" b="0" i="0" u="none" strike="noStrike" cap="none">
                <a:latin typeface="Calibri"/>
                <a:ea typeface="Calibri"/>
                <a:cs typeface="Calibri"/>
                <a:sym typeface="Calibri"/>
              </a:defRPr>
            </a:lvl6pPr>
            <a:lvl7pPr marL="3200400" marR="0" lvl="6" indent="-228600" algn="l" rtl="0">
              <a:spcBef>
                <a:spcPts val="0"/>
              </a:spcBef>
              <a:spcAft>
                <a:spcPts val="0"/>
              </a:spcAft>
              <a:buSzPts val="1400"/>
              <a:buNone/>
              <a:defRPr sz="1800" b="0" i="0" u="none" strike="noStrike" cap="none">
                <a:latin typeface="Calibri"/>
                <a:ea typeface="Calibri"/>
                <a:cs typeface="Calibri"/>
                <a:sym typeface="Calibri"/>
              </a:defRPr>
            </a:lvl7pPr>
            <a:lvl8pPr marL="3657600" marR="0" lvl="7" indent="-228600" algn="l" rtl="0">
              <a:spcBef>
                <a:spcPts val="0"/>
              </a:spcBef>
              <a:spcAft>
                <a:spcPts val="0"/>
              </a:spcAft>
              <a:buSzPts val="1400"/>
              <a:buNone/>
              <a:defRPr sz="1800" b="0" i="0" u="none" strike="noStrike" cap="none">
                <a:latin typeface="Calibri"/>
                <a:ea typeface="Calibri"/>
                <a:cs typeface="Calibri"/>
                <a:sym typeface="Calibri"/>
              </a:defRPr>
            </a:lvl8pPr>
            <a:lvl9pPr marL="4114800" marR="0" lvl="8" indent="-228600" algn="l" rtl="0">
              <a:spcBef>
                <a:spcPts val="0"/>
              </a:spcBef>
              <a:spcAft>
                <a:spcPts val="0"/>
              </a:spcAft>
              <a:buSzPts val="1400"/>
              <a:buNone/>
              <a:defRPr sz="1800" b="0" i="0" u="none" strike="noStrike" cap="none">
                <a:latin typeface="Calibri"/>
                <a:ea typeface="Calibri"/>
                <a:cs typeface="Calibri"/>
                <a:sym typeface="Calibri"/>
              </a:defRPr>
            </a:lvl9pPr>
          </a:lstStyle>
          <a:p>
            <a:endParaRPr/>
          </a:p>
        </p:txBody>
      </p:sp>
      <p:sp>
        <p:nvSpPr>
          <p:cNvPr id="12" name="Google Shape;12;p12"/>
          <p:cNvSpPr txBox="1">
            <a:spLocks noGrp="1"/>
          </p:cNvSpPr>
          <p:nvPr>
            <p:ph type="ftr" idx="11"/>
          </p:nvPr>
        </p:nvSpPr>
        <p:spPr>
          <a:xfrm>
            <a:off x="6835934" y="10517697"/>
            <a:ext cx="6433820" cy="276999"/>
          </a:xfrm>
          <a:prstGeom prst="rect">
            <a:avLst/>
          </a:prstGeom>
          <a:noFill/>
          <a:ln>
            <a:noFill/>
          </a:ln>
        </p:spPr>
        <p:txBody>
          <a:bodyPr spcFirstLastPara="1" wrap="square" lIns="0" tIns="0" rIns="0" bIns="0" anchor="t" anchorCtr="0">
            <a:spAutoFit/>
          </a:bodyPr>
          <a:lstStyle>
            <a:lvl1pPr marR="0" lvl="0" algn="ctr" rtl="0">
              <a:spcBef>
                <a:spcPts val="0"/>
              </a:spcBef>
              <a:spcAft>
                <a:spcPts val="0"/>
              </a:spcAft>
              <a:buSzPts val="1400"/>
              <a:buNone/>
              <a:defRPr sz="18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2"/>
          <p:cNvSpPr txBox="1">
            <a:spLocks noGrp="1"/>
          </p:cNvSpPr>
          <p:nvPr>
            <p:ph type="dt" idx="10"/>
          </p:nvPr>
        </p:nvSpPr>
        <p:spPr>
          <a:xfrm>
            <a:off x="1005285" y="10517697"/>
            <a:ext cx="4624308" cy="276999"/>
          </a:xfrm>
          <a:prstGeom prst="rect">
            <a:avLst/>
          </a:prstGeom>
          <a:noFill/>
          <a:ln>
            <a:noFill/>
          </a:ln>
        </p:spPr>
        <p:txBody>
          <a:bodyPr spcFirstLastPara="1" wrap="square" lIns="0" tIns="0" rIns="0" bIns="0" anchor="t" anchorCtr="0">
            <a:spAutoFit/>
          </a:bodyPr>
          <a:lstStyle>
            <a:lvl1pPr marR="0" lvl="0" algn="l" rtl="0">
              <a:spcBef>
                <a:spcPts val="0"/>
              </a:spcBef>
              <a:spcAft>
                <a:spcPts val="0"/>
              </a:spcAft>
              <a:buSzPts val="1400"/>
              <a:buNone/>
              <a:defRPr sz="18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2"/>
          <p:cNvSpPr txBox="1">
            <a:spLocks noGrp="1"/>
          </p:cNvSpPr>
          <p:nvPr>
            <p:ph type="sldNum" idx="12"/>
          </p:nvPr>
        </p:nvSpPr>
        <p:spPr>
          <a:xfrm>
            <a:off x="14476097" y="10517697"/>
            <a:ext cx="4624308" cy="276999"/>
          </a:xfrm>
          <a:prstGeom prst="rect">
            <a:avLst/>
          </a:prstGeom>
          <a:noFill/>
          <a:ln>
            <a:noFill/>
          </a:ln>
        </p:spPr>
        <p:txBody>
          <a:bodyPr spcFirstLastPara="1" wrap="square" lIns="0" tIns="0" rIns="0" bIns="0" anchor="t" anchorCtr="0">
            <a:spAutoFit/>
          </a:bodyPr>
          <a:lstStyle>
            <a:lvl1pPr marL="0" marR="0" lvl="0" indent="0" algn="r" rtl="0">
              <a:spcBef>
                <a:spcPts val="0"/>
              </a:spcBef>
              <a:buNone/>
              <a:defRPr sz="1800" b="0" i="0" u="none" strike="noStrike" cap="none">
                <a:solidFill>
                  <a:srgbClr val="888888"/>
                </a:solidFill>
                <a:latin typeface="Calibri"/>
                <a:ea typeface="Calibri"/>
                <a:cs typeface="Calibri"/>
                <a:sym typeface="Calibri"/>
              </a:defRPr>
            </a:lvl1pPr>
            <a:lvl2pPr marL="0" marR="0" lvl="1" indent="0" algn="r" rtl="0">
              <a:spcBef>
                <a:spcPts val="0"/>
              </a:spcBef>
              <a:buNone/>
              <a:defRPr sz="1800" b="0" i="0" u="none" strike="noStrike" cap="none">
                <a:solidFill>
                  <a:srgbClr val="888888"/>
                </a:solidFill>
                <a:latin typeface="Calibri"/>
                <a:ea typeface="Calibri"/>
                <a:cs typeface="Calibri"/>
                <a:sym typeface="Calibri"/>
              </a:defRPr>
            </a:lvl2pPr>
            <a:lvl3pPr marL="0" marR="0" lvl="2" indent="0" algn="r" rtl="0">
              <a:spcBef>
                <a:spcPts val="0"/>
              </a:spcBef>
              <a:buNone/>
              <a:defRPr sz="1800" b="0" i="0" u="none" strike="noStrike" cap="none">
                <a:solidFill>
                  <a:srgbClr val="888888"/>
                </a:solidFill>
                <a:latin typeface="Calibri"/>
                <a:ea typeface="Calibri"/>
                <a:cs typeface="Calibri"/>
                <a:sym typeface="Calibri"/>
              </a:defRPr>
            </a:lvl3pPr>
            <a:lvl4pPr marL="0" marR="0" lvl="3" indent="0" algn="r" rtl="0">
              <a:spcBef>
                <a:spcPts val="0"/>
              </a:spcBef>
              <a:buNone/>
              <a:defRPr sz="1800" b="0" i="0" u="none" strike="noStrike" cap="none">
                <a:solidFill>
                  <a:srgbClr val="888888"/>
                </a:solidFill>
                <a:latin typeface="Calibri"/>
                <a:ea typeface="Calibri"/>
                <a:cs typeface="Calibri"/>
                <a:sym typeface="Calibri"/>
              </a:defRPr>
            </a:lvl4pPr>
            <a:lvl5pPr marL="0" marR="0" lvl="4" indent="0" algn="r" rtl="0">
              <a:spcBef>
                <a:spcPts val="0"/>
              </a:spcBef>
              <a:buNone/>
              <a:defRPr sz="1800" b="0" i="0" u="none" strike="noStrike" cap="none">
                <a:solidFill>
                  <a:srgbClr val="888888"/>
                </a:solidFill>
                <a:latin typeface="Calibri"/>
                <a:ea typeface="Calibri"/>
                <a:cs typeface="Calibri"/>
                <a:sym typeface="Calibri"/>
              </a:defRPr>
            </a:lvl5pPr>
            <a:lvl6pPr marL="0" marR="0" lvl="5" indent="0" algn="r" rtl="0">
              <a:spcBef>
                <a:spcPts val="0"/>
              </a:spcBef>
              <a:buNone/>
              <a:defRPr sz="1800" b="0" i="0" u="none" strike="noStrike" cap="none">
                <a:solidFill>
                  <a:srgbClr val="888888"/>
                </a:solidFill>
                <a:latin typeface="Calibri"/>
                <a:ea typeface="Calibri"/>
                <a:cs typeface="Calibri"/>
                <a:sym typeface="Calibri"/>
              </a:defRPr>
            </a:lvl6pPr>
            <a:lvl7pPr marL="0" marR="0" lvl="6" indent="0" algn="r" rtl="0">
              <a:spcBef>
                <a:spcPts val="0"/>
              </a:spcBef>
              <a:buNone/>
              <a:defRPr sz="1800" b="0" i="0" u="none" strike="noStrike" cap="none">
                <a:solidFill>
                  <a:srgbClr val="888888"/>
                </a:solidFill>
                <a:latin typeface="Calibri"/>
                <a:ea typeface="Calibri"/>
                <a:cs typeface="Calibri"/>
                <a:sym typeface="Calibri"/>
              </a:defRPr>
            </a:lvl7pPr>
            <a:lvl8pPr marL="0" marR="0" lvl="7" indent="0" algn="r" rtl="0">
              <a:spcBef>
                <a:spcPts val="0"/>
              </a:spcBef>
              <a:buNone/>
              <a:defRPr sz="1800" b="0" i="0" u="none" strike="noStrike" cap="none">
                <a:solidFill>
                  <a:srgbClr val="888888"/>
                </a:solidFill>
                <a:latin typeface="Calibri"/>
                <a:ea typeface="Calibri"/>
                <a:cs typeface="Calibri"/>
                <a:sym typeface="Calibri"/>
              </a:defRPr>
            </a:lvl8pPr>
            <a:lvl9pPr marL="0" marR="0" lvl="8" indent="0" algn="r" rtl="0">
              <a:spcBef>
                <a:spcPts val="0"/>
              </a:spcBef>
              <a:buNone/>
              <a:defRPr sz="1800" b="0" i="0" u="none" strike="noStrike" cap="none">
                <a:solidFill>
                  <a:srgbClr val="888888"/>
                </a:solidFill>
                <a:latin typeface="Calibri"/>
                <a:ea typeface="Calibri"/>
                <a:cs typeface="Calibri"/>
                <a:sym typeface="Calibri"/>
              </a:defRPr>
            </a:lvl9pPr>
          </a:lstStyle>
          <a:p>
            <a:fld id="{00000000-1234-1234-1234-123412341234}" type="slidenum">
              <a:rPr lang="en-US" smtClean="0"/>
              <a:pPr/>
              <a:t>‹#›</a:t>
            </a:fld>
            <a:endParaRPr lang="en-US"/>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sv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svg"/><Relationship Id="rId2" Type="http://schemas.openxmlformats.org/officeDocument/2006/relationships/notesSlide" Target="../notesSlides/notesSlide3.xml"/><Relationship Id="rId16" Type="http://schemas.openxmlformats.org/officeDocument/2006/relationships/image" Target="../media/image15.png"/><Relationship Id="rId1" Type="http://schemas.openxmlformats.org/officeDocument/2006/relationships/slideLayout" Target="../slideLayouts/slideLayout3.xml"/><Relationship Id="rId6" Type="http://schemas.openxmlformats.org/officeDocument/2006/relationships/image" Target="../media/image5.png"/><Relationship Id="rId11" Type="http://schemas.openxmlformats.org/officeDocument/2006/relationships/image" Target="../media/image10.svg"/><Relationship Id="rId5" Type="http://schemas.openxmlformats.org/officeDocument/2006/relationships/image" Target="../media/image4.png"/><Relationship Id="rId15" Type="http://schemas.openxmlformats.org/officeDocument/2006/relationships/image" Target="../media/image14.sv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svg"/><Relationship Id="rId14"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5.xml"/><Relationship Id="rId5" Type="http://schemas.openxmlformats.org/officeDocument/2006/relationships/image" Target="../media/image23.png"/><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5"/>
        <p:cNvGrpSpPr/>
        <p:nvPr/>
      </p:nvGrpSpPr>
      <p:grpSpPr>
        <a:xfrm>
          <a:off x="0" y="0"/>
          <a:ext cx="0" cy="0"/>
          <a:chOff x="0" y="0"/>
          <a:chExt cx="0" cy="0"/>
        </a:xfrm>
      </p:grpSpPr>
      <p:sp>
        <p:nvSpPr>
          <p:cNvPr id="56" name="Google Shape;56;p1"/>
          <p:cNvSpPr txBox="1"/>
          <p:nvPr/>
        </p:nvSpPr>
        <p:spPr>
          <a:xfrm>
            <a:off x="1747044" y="4351217"/>
            <a:ext cx="8991600" cy="1569660"/>
          </a:xfrm>
          <a:prstGeom prst="rect">
            <a:avLst/>
          </a:prstGeom>
          <a:noFill/>
          <a:ln>
            <a:noFill/>
          </a:ln>
        </p:spPr>
        <p:txBody>
          <a:bodyPr spcFirstLastPara="1" wrap="square" lIns="91425" tIns="45700" rIns="91425" bIns="45700" anchor="t" anchorCtr="0">
            <a:spAutoFit/>
          </a:bodyPr>
          <a:lstStyle/>
          <a:p>
            <a:pPr marL="12700"/>
            <a:r>
              <a:rPr lang="en-US" sz="9600" b="1">
                <a:solidFill>
                  <a:srgbClr val="FFFFFF"/>
                </a:solidFill>
                <a:latin typeface="Avenir"/>
                <a:ea typeface="Avenir"/>
                <a:cs typeface="Avenir"/>
                <a:sym typeface="Avenir"/>
              </a:rPr>
              <a:t>ARC Fertility</a:t>
            </a:r>
            <a:endParaRPr/>
          </a:p>
        </p:txBody>
      </p:sp>
      <p:sp>
        <p:nvSpPr>
          <p:cNvPr id="57" name="Google Shape;57;p1"/>
          <p:cNvSpPr txBox="1"/>
          <p:nvPr/>
        </p:nvSpPr>
        <p:spPr>
          <a:xfrm>
            <a:off x="1747045" y="7026276"/>
            <a:ext cx="10078179" cy="646331"/>
          </a:xfrm>
          <a:prstGeom prst="rect">
            <a:avLst/>
          </a:prstGeom>
          <a:noFill/>
          <a:ln>
            <a:noFill/>
          </a:ln>
        </p:spPr>
        <p:txBody>
          <a:bodyPr spcFirstLastPara="1" wrap="square" lIns="91425" tIns="45700" rIns="91425" bIns="45700" anchor="t" anchorCtr="0">
            <a:spAutoFit/>
          </a:bodyPr>
          <a:lstStyle/>
          <a:p>
            <a:pPr marL="12700"/>
            <a:r>
              <a:rPr lang="en-US" sz="3600" b="1">
                <a:solidFill>
                  <a:srgbClr val="FFFFFF"/>
                </a:solidFill>
                <a:latin typeface="Avenir"/>
                <a:ea typeface="Avenir"/>
                <a:cs typeface="Avenir"/>
                <a:sym typeface="Avenir"/>
              </a:rPr>
              <a:t>Making Fertility Affordable</a:t>
            </a:r>
            <a:endParaRPr/>
          </a:p>
        </p:txBody>
      </p:sp>
      <p:cxnSp>
        <p:nvCxnSpPr>
          <p:cNvPr id="58" name="Google Shape;58;p1"/>
          <p:cNvCxnSpPr/>
          <p:nvPr/>
        </p:nvCxnSpPr>
        <p:spPr>
          <a:xfrm>
            <a:off x="1747045" y="6340475"/>
            <a:ext cx="3915183" cy="0"/>
          </a:xfrm>
          <a:prstGeom prst="straightConnector1">
            <a:avLst/>
          </a:prstGeom>
          <a:noFill/>
          <a:ln w="9525" cap="flat" cmpd="sng">
            <a:solidFill>
              <a:schemeClr val="lt1"/>
            </a:solidFill>
            <a:prstDash val="solid"/>
            <a:round/>
            <a:headEnd type="none" w="sm" len="sm"/>
            <a:tailEnd type="none" w="sm" len="sm"/>
          </a:ln>
        </p:spPr>
      </p:cxnSp>
      <p:sp>
        <p:nvSpPr>
          <p:cNvPr id="60" name="Google Shape;60;p1"/>
          <p:cNvSpPr txBox="1"/>
          <p:nvPr/>
        </p:nvSpPr>
        <p:spPr>
          <a:xfrm>
            <a:off x="1747044" y="6340475"/>
            <a:ext cx="6699300" cy="1255800"/>
          </a:xfrm>
          <a:prstGeom prst="rect">
            <a:avLst/>
          </a:prstGeom>
          <a:noFill/>
          <a:ln>
            <a:noFill/>
          </a:ln>
        </p:spPr>
        <p:txBody>
          <a:bodyPr spcFirstLastPara="1" wrap="square" lIns="0" tIns="12050" rIns="0" bIns="0" anchor="t" anchorCtr="0">
            <a:spAutoFit/>
          </a:bodyPr>
          <a:lstStyle/>
          <a:p>
            <a:pPr marL="12700"/>
            <a:endParaRPr dirty="0"/>
          </a:p>
          <a:p>
            <a:pPr marL="12700">
              <a:spcBef>
                <a:spcPts val="95"/>
              </a:spcBef>
            </a:pPr>
            <a:r>
              <a:rPr lang="en-US" sz="6600" dirty="0">
                <a:solidFill>
                  <a:srgbClr val="E5A124"/>
                </a:solidFill>
                <a:latin typeface="Calibri"/>
                <a:ea typeface="Calibri"/>
                <a:cs typeface="Calibri"/>
                <a:sym typeface="Calibri"/>
              </a:rPr>
              <a:t>Wellnecity</a:t>
            </a:r>
            <a:endParaRPr sz="6600" dirty="0">
              <a:solidFill>
                <a:srgbClr val="E5A124"/>
              </a:solidFill>
              <a:latin typeface="Calibri"/>
              <a:ea typeface="Calibri"/>
              <a:cs typeface="Calibri"/>
              <a:sym typeface="Calibri"/>
            </a:endParaRPr>
          </a:p>
        </p:txBody>
      </p:sp>
      <p:sp>
        <p:nvSpPr>
          <p:cNvPr id="61" name="Google Shape;61;p1"/>
          <p:cNvSpPr txBox="1"/>
          <p:nvPr/>
        </p:nvSpPr>
        <p:spPr>
          <a:xfrm>
            <a:off x="1747044" y="7627366"/>
            <a:ext cx="10896600" cy="769500"/>
          </a:xfrm>
          <a:prstGeom prst="rect">
            <a:avLst/>
          </a:prstGeom>
          <a:noFill/>
          <a:ln>
            <a:noFill/>
          </a:ln>
        </p:spPr>
        <p:txBody>
          <a:bodyPr spcFirstLastPara="1" wrap="square" lIns="91425" tIns="45700" rIns="91425" bIns="45700" anchor="t" anchorCtr="0">
            <a:spAutoFit/>
          </a:bodyPr>
          <a:lstStyle/>
          <a:p>
            <a:pPr marL="12700">
              <a:buClr>
                <a:schemeClr val="dk1"/>
              </a:buClr>
            </a:pPr>
            <a:r>
              <a:rPr lang="en-US" sz="4400" b="1" dirty="0">
                <a:solidFill>
                  <a:srgbClr val="58539D"/>
                </a:solidFill>
                <a:latin typeface="Century Gothic"/>
                <a:ea typeface="Century Gothic"/>
                <a:cs typeface="Century Gothic"/>
                <a:sym typeface="Century Gothic"/>
              </a:rPr>
              <a:t>Measurably Improving Health Plans</a:t>
            </a:r>
            <a:endParaRPr dirty="0">
              <a:solidFill>
                <a:srgbClr val="58539D"/>
              </a:solidFill>
            </a:endParaRPr>
          </a:p>
        </p:txBody>
      </p:sp>
      <p:cxnSp>
        <p:nvCxnSpPr>
          <p:cNvPr id="62" name="Google Shape;62;p1"/>
          <p:cNvCxnSpPr/>
          <p:nvPr/>
        </p:nvCxnSpPr>
        <p:spPr>
          <a:xfrm>
            <a:off x="985044" y="4740275"/>
            <a:ext cx="0" cy="5105400"/>
          </a:xfrm>
          <a:prstGeom prst="straightConnector1">
            <a:avLst/>
          </a:prstGeom>
          <a:noFill/>
          <a:ln w="22225" cap="flat" cmpd="sng">
            <a:solidFill>
              <a:srgbClr val="58539D"/>
            </a:solidFill>
            <a:prstDash val="solid"/>
            <a:round/>
            <a:headEnd type="none" w="sm" len="sm"/>
            <a:tailEnd type="none" w="sm" len="sm"/>
          </a:ln>
        </p:spPr>
      </p:cxnSp>
      <p:sp>
        <p:nvSpPr>
          <p:cNvPr id="59" name="Google Shape;59;p1"/>
          <p:cNvSpPr/>
          <p:nvPr/>
        </p:nvSpPr>
        <p:spPr>
          <a:xfrm rot="10800000">
            <a:off x="2357438" y="0"/>
            <a:ext cx="17748250" cy="11309350"/>
          </a:xfrm>
          <a:prstGeom prst="rtTriangle">
            <a:avLst/>
          </a:prstGeom>
          <a:solidFill>
            <a:srgbClr val="58539D"/>
          </a:solidFill>
          <a:ln w="25400" cap="flat" cmpd="sng">
            <a:solidFill>
              <a:srgbClr val="009BC8"/>
            </a:solidFill>
            <a:prstDash val="solid"/>
            <a:round/>
            <a:headEnd type="none" w="sm" len="sm"/>
            <a:tailEnd type="none" w="sm" len="sm"/>
          </a:ln>
        </p:spPr>
        <p:txBody>
          <a:bodyPr spcFirstLastPara="1" wrap="square" lIns="91425" tIns="45700" rIns="91425" bIns="45700" anchor="ctr" anchorCtr="0">
            <a:noAutofit/>
          </a:bodyPr>
          <a:lstStyle/>
          <a:p>
            <a:pPr algn="ctr"/>
            <a:endParaRPr sz="1800" dirty="0">
              <a:solidFill>
                <a:srgbClr val="009BC8"/>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Shape 235"/>
        <p:cNvGrpSpPr/>
        <p:nvPr/>
      </p:nvGrpSpPr>
      <p:grpSpPr>
        <a:xfrm>
          <a:off x="0" y="0"/>
          <a:ext cx="0" cy="0"/>
          <a:chOff x="0" y="0"/>
          <a:chExt cx="0" cy="0"/>
        </a:xfrm>
      </p:grpSpPr>
      <p:sp>
        <p:nvSpPr>
          <p:cNvPr id="236" name="Google Shape;236;p9"/>
          <p:cNvSpPr/>
          <p:nvPr/>
        </p:nvSpPr>
        <p:spPr>
          <a:xfrm>
            <a:off x="8224044" y="0"/>
            <a:ext cx="11880850" cy="11309350"/>
          </a:xfrm>
          <a:prstGeom prst="rect">
            <a:avLst/>
          </a:prstGeom>
          <a:solidFill>
            <a:srgbClr val="58539D"/>
          </a:solidFill>
          <a:ln>
            <a:noFill/>
          </a:ln>
        </p:spPr>
        <p:txBody>
          <a:bodyPr spcFirstLastPara="1" wrap="square" lIns="91425" tIns="45700" rIns="91425" bIns="45700" anchor="ctr" anchorCtr="0">
            <a:noAutofit/>
          </a:bodyPr>
          <a:lstStyle/>
          <a:p>
            <a:pPr algn="ctr"/>
            <a:endParaRPr sz="1800">
              <a:solidFill>
                <a:srgbClr val="58539D"/>
              </a:solidFill>
              <a:latin typeface="Calibri"/>
              <a:ea typeface="Calibri"/>
              <a:cs typeface="Calibri"/>
              <a:sym typeface="Calibri"/>
            </a:endParaRPr>
          </a:p>
        </p:txBody>
      </p:sp>
      <p:sp>
        <p:nvSpPr>
          <p:cNvPr id="237" name="Google Shape;237;p9"/>
          <p:cNvSpPr txBox="1"/>
          <p:nvPr/>
        </p:nvSpPr>
        <p:spPr>
          <a:xfrm>
            <a:off x="890677" y="974434"/>
            <a:ext cx="6448055" cy="752770"/>
          </a:xfrm>
          <a:prstGeom prst="rect">
            <a:avLst/>
          </a:prstGeom>
          <a:noFill/>
          <a:ln>
            <a:noFill/>
          </a:ln>
        </p:spPr>
        <p:txBody>
          <a:bodyPr spcFirstLastPara="1" wrap="square" lIns="0" tIns="13950" rIns="0" bIns="0" anchor="t" anchorCtr="0">
            <a:spAutoFit/>
          </a:bodyPr>
          <a:lstStyle/>
          <a:p>
            <a:pPr marL="12700"/>
            <a:r>
              <a:rPr lang="en-US" sz="4800" b="1" dirty="0">
                <a:solidFill>
                  <a:srgbClr val="E5A124"/>
                </a:solidFill>
                <a:latin typeface="Century Gothic"/>
                <a:ea typeface="Century Gothic"/>
                <a:cs typeface="Century Gothic"/>
                <a:sym typeface="Century Gothic"/>
              </a:rPr>
              <a:t>Voice Traits</a:t>
            </a:r>
            <a:endParaRPr dirty="0">
              <a:solidFill>
                <a:srgbClr val="E5A124"/>
              </a:solidFill>
            </a:endParaRPr>
          </a:p>
        </p:txBody>
      </p:sp>
      <p:sp>
        <p:nvSpPr>
          <p:cNvPr id="238" name="Google Shape;238;p9"/>
          <p:cNvSpPr/>
          <p:nvPr/>
        </p:nvSpPr>
        <p:spPr>
          <a:xfrm>
            <a:off x="923047" y="697736"/>
            <a:ext cx="1536700" cy="0"/>
          </a:xfrm>
          <a:custGeom>
            <a:avLst/>
            <a:gdLst/>
            <a:ahLst/>
            <a:cxnLst/>
            <a:rect l="l" t="t" r="r" b="b"/>
            <a:pathLst>
              <a:path w="1536700" h="120000" extrusionOk="0">
                <a:moveTo>
                  <a:pt x="0" y="0"/>
                </a:moveTo>
                <a:lnTo>
                  <a:pt x="1536665" y="0"/>
                </a:lnTo>
              </a:path>
            </a:pathLst>
          </a:custGeom>
          <a:noFill/>
          <a:ln w="20925" cap="flat" cmpd="sng">
            <a:solidFill>
              <a:srgbClr val="58539D"/>
            </a:solidFill>
            <a:prstDash val="solid"/>
            <a:round/>
            <a:headEnd type="none" w="sm" len="sm"/>
            <a:tailEnd type="none" w="sm" len="sm"/>
          </a:ln>
        </p:spPr>
        <p:txBody>
          <a:bodyPr spcFirstLastPara="1" wrap="square" lIns="0" tIns="0" rIns="0" bIns="0" anchor="t" anchorCtr="0">
            <a:noAutofit/>
          </a:bodyPr>
          <a:lstStyle/>
          <a:p>
            <a:endParaRPr sz="1800">
              <a:solidFill>
                <a:srgbClr val="58539D"/>
              </a:solidFill>
              <a:latin typeface="Calibri"/>
              <a:ea typeface="Calibri"/>
              <a:cs typeface="Calibri"/>
              <a:sym typeface="Calibri"/>
            </a:endParaRPr>
          </a:p>
        </p:txBody>
      </p:sp>
      <p:sp>
        <p:nvSpPr>
          <p:cNvPr id="239" name="Google Shape;239;p9"/>
          <p:cNvSpPr txBox="1"/>
          <p:nvPr/>
        </p:nvSpPr>
        <p:spPr>
          <a:xfrm>
            <a:off x="1257203" y="4359275"/>
            <a:ext cx="5715000" cy="2247282"/>
          </a:xfrm>
          <a:prstGeom prst="rect">
            <a:avLst/>
          </a:prstGeom>
          <a:noFill/>
          <a:ln>
            <a:noFill/>
          </a:ln>
        </p:spPr>
        <p:txBody>
          <a:bodyPr spcFirstLastPara="1" wrap="square" lIns="0" tIns="12700" rIns="0" bIns="0" anchor="t" anchorCtr="0">
            <a:spAutoFit/>
          </a:bodyPr>
          <a:lstStyle/>
          <a:p>
            <a:pPr marL="12700" marR="5080">
              <a:lnSpc>
                <a:spcPct val="120800"/>
              </a:lnSpc>
            </a:pPr>
            <a:r>
              <a:rPr lang="en-US" sz="4000" b="1">
                <a:solidFill>
                  <a:srgbClr val="58539D"/>
                </a:solidFill>
                <a:latin typeface="Century Gothic"/>
                <a:ea typeface="Century Gothic"/>
                <a:cs typeface="Century Gothic"/>
                <a:sym typeface="Century Gothic"/>
              </a:rPr>
              <a:t>What differentiates our voice as undeniably Wellnecity?</a:t>
            </a:r>
            <a:endParaRPr sz="4000">
              <a:solidFill>
                <a:srgbClr val="58539D"/>
              </a:solidFill>
              <a:latin typeface="Century Gothic"/>
              <a:ea typeface="Century Gothic"/>
              <a:cs typeface="Century Gothic"/>
              <a:sym typeface="Century Gothic"/>
            </a:endParaRPr>
          </a:p>
        </p:txBody>
      </p:sp>
      <p:sp>
        <p:nvSpPr>
          <p:cNvPr id="240" name="Google Shape;240;p9"/>
          <p:cNvSpPr txBox="1"/>
          <p:nvPr/>
        </p:nvSpPr>
        <p:spPr>
          <a:xfrm>
            <a:off x="9671844" y="1727204"/>
            <a:ext cx="8483100" cy="8141952"/>
          </a:xfrm>
          <a:prstGeom prst="rect">
            <a:avLst/>
          </a:prstGeom>
          <a:noFill/>
          <a:ln>
            <a:noFill/>
          </a:ln>
        </p:spPr>
        <p:txBody>
          <a:bodyPr spcFirstLastPara="1" wrap="square" lIns="0" tIns="64750" rIns="0" bIns="0" anchor="t" anchorCtr="0">
            <a:spAutoFit/>
          </a:bodyPr>
          <a:lstStyle/>
          <a:p>
            <a:pPr marL="12700"/>
            <a:r>
              <a:rPr lang="en-US" sz="2800" b="1" dirty="0">
                <a:solidFill>
                  <a:schemeClr val="lt1"/>
                </a:solidFill>
                <a:latin typeface="Century Gothic"/>
                <a:ea typeface="Century Gothic"/>
                <a:cs typeface="Century Gothic"/>
                <a:sym typeface="Century Gothic"/>
              </a:rPr>
              <a:t>It’s informative</a:t>
            </a:r>
            <a:endParaRPr sz="2800" dirty="0">
              <a:solidFill>
                <a:schemeClr val="lt1"/>
              </a:solidFill>
              <a:latin typeface="Century Gothic"/>
              <a:ea typeface="Century Gothic"/>
              <a:cs typeface="Century Gothic"/>
              <a:sym typeface="Century Gothic"/>
            </a:endParaRPr>
          </a:p>
          <a:p>
            <a:pPr marL="12700">
              <a:spcBef>
                <a:spcPts val="409"/>
              </a:spcBef>
            </a:pPr>
            <a:r>
              <a:rPr lang="en-US" sz="2800" dirty="0">
                <a:solidFill>
                  <a:schemeClr val="lt1"/>
                </a:solidFill>
                <a:latin typeface="Century Gothic"/>
                <a:ea typeface="Century Gothic"/>
                <a:cs typeface="Century Gothic"/>
                <a:sym typeface="Century Gothic"/>
              </a:rPr>
              <a:t>Our commitment to transparency means we want you to understand our insights so you can make better business decisions.</a:t>
            </a:r>
          </a:p>
          <a:p>
            <a:pPr>
              <a:spcBef>
                <a:spcPts val="55"/>
              </a:spcBef>
            </a:pPr>
            <a:endParaRPr sz="2800" dirty="0">
              <a:solidFill>
                <a:schemeClr val="lt1"/>
              </a:solidFill>
              <a:latin typeface="Century Gothic"/>
              <a:ea typeface="Century Gothic"/>
              <a:cs typeface="Century Gothic"/>
              <a:sym typeface="Century Gothic"/>
            </a:endParaRPr>
          </a:p>
          <a:p>
            <a:pPr marL="12700"/>
            <a:r>
              <a:rPr lang="en-US" sz="2800" b="1" dirty="0">
                <a:solidFill>
                  <a:schemeClr val="lt1"/>
                </a:solidFill>
                <a:latin typeface="Century Gothic"/>
                <a:ea typeface="Century Gothic"/>
                <a:cs typeface="Century Gothic"/>
                <a:sym typeface="Century Gothic"/>
              </a:rPr>
              <a:t>It’s evidence-based</a:t>
            </a:r>
            <a:endParaRPr sz="2800" dirty="0">
              <a:solidFill>
                <a:schemeClr val="lt1"/>
              </a:solidFill>
              <a:latin typeface="Century Gothic"/>
              <a:ea typeface="Century Gothic"/>
              <a:cs typeface="Century Gothic"/>
              <a:sym typeface="Century Gothic"/>
            </a:endParaRPr>
          </a:p>
          <a:p>
            <a:pPr marL="12700">
              <a:spcBef>
                <a:spcPts val="409"/>
              </a:spcBef>
            </a:pPr>
            <a:r>
              <a:rPr lang="en-US" sz="2800" dirty="0">
                <a:solidFill>
                  <a:schemeClr val="lt1"/>
                </a:solidFill>
                <a:latin typeface="Century Gothic"/>
                <a:ea typeface="Century Gothic"/>
                <a:cs typeface="Century Gothic"/>
                <a:sym typeface="Century Gothic"/>
              </a:rPr>
              <a:t>The outcomes speak for themselves. You are both informed and empowered.</a:t>
            </a:r>
            <a:endParaRPr sz="2800" dirty="0">
              <a:solidFill>
                <a:schemeClr val="lt1"/>
              </a:solidFill>
              <a:latin typeface="Century Gothic"/>
              <a:ea typeface="Century Gothic"/>
              <a:cs typeface="Century Gothic"/>
              <a:sym typeface="Century Gothic"/>
            </a:endParaRPr>
          </a:p>
          <a:p>
            <a:pPr>
              <a:spcBef>
                <a:spcPts val="35"/>
              </a:spcBef>
            </a:pPr>
            <a:endParaRPr sz="2800" dirty="0">
              <a:solidFill>
                <a:schemeClr val="lt1"/>
              </a:solidFill>
              <a:latin typeface="Century Gothic"/>
              <a:ea typeface="Century Gothic"/>
              <a:cs typeface="Century Gothic"/>
              <a:sym typeface="Century Gothic"/>
            </a:endParaRPr>
          </a:p>
          <a:p>
            <a:pPr marL="12700"/>
            <a:r>
              <a:rPr lang="en-US" sz="2800" b="1" dirty="0">
                <a:solidFill>
                  <a:schemeClr val="lt1"/>
                </a:solidFill>
                <a:latin typeface="Century Gothic"/>
                <a:ea typeface="Century Gothic"/>
                <a:cs typeface="Century Gothic"/>
                <a:sym typeface="Century Gothic"/>
              </a:rPr>
              <a:t>It’s tailored </a:t>
            </a:r>
            <a:endParaRPr sz="2800" dirty="0">
              <a:solidFill>
                <a:schemeClr val="lt1"/>
              </a:solidFill>
              <a:latin typeface="Century Gothic"/>
              <a:ea typeface="Century Gothic"/>
              <a:cs typeface="Century Gothic"/>
              <a:sym typeface="Century Gothic"/>
            </a:endParaRPr>
          </a:p>
          <a:p>
            <a:pPr marL="12700">
              <a:spcBef>
                <a:spcPts val="414"/>
              </a:spcBef>
            </a:pPr>
            <a:r>
              <a:rPr lang="en-US" sz="2800" dirty="0">
                <a:solidFill>
                  <a:schemeClr val="lt1"/>
                </a:solidFill>
                <a:latin typeface="Century Gothic"/>
                <a:ea typeface="Century Gothic"/>
                <a:cs typeface="Century Gothic"/>
                <a:sym typeface="Century Gothic"/>
              </a:rPr>
              <a:t>We design solutions around your employees, from start to finish on the health plan. The status quo isn’t working, so we’re not sticking to it.</a:t>
            </a:r>
            <a:endParaRPr sz="2800" dirty="0">
              <a:solidFill>
                <a:schemeClr val="lt1"/>
              </a:solidFill>
              <a:latin typeface="Century Gothic"/>
              <a:ea typeface="Century Gothic"/>
              <a:cs typeface="Century Gothic"/>
              <a:sym typeface="Century Gothic"/>
            </a:endParaRPr>
          </a:p>
          <a:p>
            <a:pPr marL="12700">
              <a:spcBef>
                <a:spcPts val="409"/>
              </a:spcBef>
            </a:pPr>
            <a:endParaRPr sz="2800" dirty="0">
              <a:solidFill>
                <a:schemeClr val="lt1"/>
              </a:solidFill>
              <a:latin typeface="Century Gothic"/>
              <a:ea typeface="Century Gothic"/>
              <a:cs typeface="Century Gothic"/>
              <a:sym typeface="Century Gothic"/>
            </a:endParaRPr>
          </a:p>
          <a:p>
            <a:pPr marL="12700">
              <a:spcBef>
                <a:spcPts val="409"/>
              </a:spcBef>
            </a:pPr>
            <a:r>
              <a:rPr lang="en-US" sz="2800" b="1" dirty="0">
                <a:solidFill>
                  <a:schemeClr val="lt1"/>
                </a:solidFill>
                <a:latin typeface="Century Gothic"/>
                <a:ea typeface="Century Gothic"/>
                <a:cs typeface="Century Gothic"/>
                <a:sym typeface="Century Gothic"/>
              </a:rPr>
              <a:t>It’s trustworthy</a:t>
            </a:r>
            <a:endParaRPr dirty="0"/>
          </a:p>
          <a:p>
            <a:pPr marL="12700">
              <a:spcBef>
                <a:spcPts val="409"/>
              </a:spcBef>
            </a:pPr>
            <a:r>
              <a:rPr lang="en-US" sz="2800" dirty="0">
                <a:solidFill>
                  <a:schemeClr val="bg1"/>
                </a:solidFill>
                <a:latin typeface="Century Gothic"/>
                <a:ea typeface="Century Gothic"/>
                <a:cs typeface="Century Gothic"/>
                <a:sym typeface="Century Gothic"/>
              </a:rPr>
              <a:t>Our clients experience health plan spend reductions upwards of 30%. </a:t>
            </a:r>
            <a:endParaRPr sz="2800" dirty="0">
              <a:solidFill>
                <a:schemeClr val="bg1"/>
              </a:solidFill>
              <a:latin typeface="Century Gothic"/>
              <a:ea typeface="Century Gothic"/>
              <a:cs typeface="Century Gothic"/>
              <a:sym typeface="Century Gothic"/>
            </a:endParaRPr>
          </a:p>
          <a:p>
            <a:endParaRPr sz="2800" dirty="0">
              <a:solidFill>
                <a:schemeClr val="lt1"/>
              </a:solidFill>
              <a:latin typeface="Century Gothic"/>
              <a:ea typeface="Century Gothic"/>
              <a:cs typeface="Century Gothic"/>
              <a:sym typeface="Century Gothic"/>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Shape 245"/>
        <p:cNvGrpSpPr/>
        <p:nvPr/>
      </p:nvGrpSpPr>
      <p:grpSpPr>
        <a:xfrm>
          <a:off x="0" y="0"/>
          <a:ext cx="0" cy="0"/>
          <a:chOff x="0" y="0"/>
          <a:chExt cx="0" cy="0"/>
        </a:xfrm>
      </p:grpSpPr>
      <p:sp>
        <p:nvSpPr>
          <p:cNvPr id="246" name="Google Shape;246;p10"/>
          <p:cNvSpPr/>
          <p:nvPr/>
        </p:nvSpPr>
        <p:spPr>
          <a:xfrm>
            <a:off x="-44582" y="20999"/>
            <a:ext cx="7869044" cy="11309350"/>
          </a:xfrm>
          <a:prstGeom prst="rect">
            <a:avLst/>
          </a:prstGeom>
          <a:solidFill>
            <a:srgbClr val="E5A124"/>
          </a:solidFill>
          <a:ln>
            <a:noFill/>
          </a:ln>
        </p:spPr>
        <p:txBody>
          <a:bodyPr spcFirstLastPara="1" wrap="square" lIns="91425" tIns="45700" rIns="91425" bIns="45700" anchor="ctr" anchorCtr="0">
            <a:noAutofit/>
          </a:bodyPr>
          <a:lstStyle/>
          <a:p>
            <a:pPr algn="ctr"/>
            <a:endParaRPr sz="1800">
              <a:solidFill>
                <a:schemeClr val="lt1"/>
              </a:solidFill>
              <a:latin typeface="Calibri"/>
              <a:ea typeface="Calibri"/>
              <a:cs typeface="Calibri"/>
              <a:sym typeface="Calibri"/>
            </a:endParaRPr>
          </a:p>
        </p:txBody>
      </p:sp>
      <p:sp>
        <p:nvSpPr>
          <p:cNvPr id="247" name="Google Shape;247;p10"/>
          <p:cNvSpPr txBox="1"/>
          <p:nvPr/>
        </p:nvSpPr>
        <p:spPr>
          <a:xfrm>
            <a:off x="816337" y="1113664"/>
            <a:ext cx="6448055" cy="752770"/>
          </a:xfrm>
          <a:prstGeom prst="rect">
            <a:avLst/>
          </a:prstGeom>
          <a:noFill/>
          <a:ln>
            <a:noFill/>
          </a:ln>
        </p:spPr>
        <p:txBody>
          <a:bodyPr spcFirstLastPara="1" wrap="square" lIns="0" tIns="13950" rIns="0" bIns="0" anchor="t" anchorCtr="0">
            <a:spAutoFit/>
          </a:bodyPr>
          <a:lstStyle/>
          <a:p>
            <a:pPr marL="12700"/>
            <a:r>
              <a:rPr lang="en-US" sz="4800" b="1" dirty="0">
                <a:solidFill>
                  <a:schemeClr val="lt1"/>
                </a:solidFill>
                <a:latin typeface="Century Gothic"/>
                <a:ea typeface="Century Gothic"/>
                <a:cs typeface="Century Gothic"/>
                <a:sym typeface="Century Gothic"/>
              </a:rPr>
              <a:t>Tones Of Voice </a:t>
            </a:r>
            <a:endParaRPr dirty="0"/>
          </a:p>
        </p:txBody>
      </p:sp>
      <p:sp>
        <p:nvSpPr>
          <p:cNvPr id="248" name="Google Shape;248;p10"/>
          <p:cNvSpPr/>
          <p:nvPr/>
        </p:nvSpPr>
        <p:spPr>
          <a:xfrm>
            <a:off x="923047" y="697736"/>
            <a:ext cx="1536700" cy="0"/>
          </a:xfrm>
          <a:custGeom>
            <a:avLst/>
            <a:gdLst/>
            <a:ahLst/>
            <a:cxnLst/>
            <a:rect l="l" t="t" r="r" b="b"/>
            <a:pathLst>
              <a:path w="1536700" h="120000" extrusionOk="0">
                <a:moveTo>
                  <a:pt x="0" y="0"/>
                </a:moveTo>
                <a:lnTo>
                  <a:pt x="1536665" y="0"/>
                </a:lnTo>
              </a:path>
            </a:pathLst>
          </a:custGeom>
          <a:noFill/>
          <a:ln w="20925" cap="flat" cmpd="sng">
            <a:solidFill>
              <a:schemeClr val="lt1"/>
            </a:solidFill>
            <a:prstDash val="solid"/>
            <a:round/>
            <a:headEnd type="none" w="sm" len="sm"/>
            <a:tailEnd type="none" w="sm" len="sm"/>
          </a:ln>
        </p:spPr>
        <p:txBody>
          <a:bodyPr spcFirstLastPara="1" wrap="square" lIns="0" tIns="0" rIns="0" bIns="0" anchor="t" anchorCtr="0">
            <a:noAutofit/>
          </a:bodyPr>
          <a:lstStyle/>
          <a:p>
            <a:endParaRPr sz="1800">
              <a:solidFill>
                <a:schemeClr val="dk1"/>
              </a:solidFill>
              <a:latin typeface="Calibri"/>
              <a:ea typeface="Calibri"/>
              <a:cs typeface="Calibri"/>
              <a:sym typeface="Calibri"/>
            </a:endParaRPr>
          </a:p>
        </p:txBody>
      </p:sp>
      <p:sp>
        <p:nvSpPr>
          <p:cNvPr id="249" name="Google Shape;249;p10"/>
          <p:cNvSpPr txBox="1"/>
          <p:nvPr/>
        </p:nvSpPr>
        <p:spPr>
          <a:xfrm>
            <a:off x="9126247" y="1434738"/>
            <a:ext cx="9677400" cy="8973975"/>
          </a:xfrm>
          <a:prstGeom prst="rect">
            <a:avLst/>
          </a:prstGeom>
          <a:noFill/>
          <a:ln>
            <a:noFill/>
          </a:ln>
        </p:spPr>
        <p:txBody>
          <a:bodyPr spcFirstLastPara="1" wrap="square" lIns="0" tIns="64750" rIns="0" bIns="0" anchor="t" anchorCtr="0">
            <a:spAutoFit/>
          </a:bodyPr>
          <a:lstStyle/>
          <a:p>
            <a:pPr marL="12700"/>
            <a:r>
              <a:rPr lang="en-US" sz="2800" b="1" dirty="0">
                <a:solidFill>
                  <a:srgbClr val="58539D"/>
                </a:solidFill>
                <a:latin typeface="Century Gothic"/>
                <a:ea typeface="Century Gothic"/>
                <a:cs typeface="Century Gothic"/>
                <a:sym typeface="Century Gothic"/>
              </a:rPr>
              <a:t>Earnest</a:t>
            </a:r>
            <a:endParaRPr sz="2800" dirty="0">
              <a:solidFill>
                <a:srgbClr val="58539D"/>
              </a:solidFill>
              <a:latin typeface="Century Gothic"/>
              <a:ea typeface="Century Gothic"/>
              <a:cs typeface="Century Gothic"/>
              <a:sym typeface="Century Gothic"/>
            </a:endParaRPr>
          </a:p>
          <a:p>
            <a:pPr marL="12700">
              <a:spcBef>
                <a:spcPts val="409"/>
              </a:spcBef>
            </a:pPr>
            <a:r>
              <a:rPr lang="en-US" sz="2800" dirty="0">
                <a:solidFill>
                  <a:srgbClr val="58539D"/>
                </a:solidFill>
                <a:latin typeface="Century Gothic"/>
                <a:ea typeface="Century Gothic"/>
                <a:cs typeface="Century Gothic"/>
                <a:sym typeface="Century Gothic"/>
              </a:rPr>
              <a:t>We’re passionate about improving healthcare in the U.S. We know your plan could be improved, and we sincerely want to help.</a:t>
            </a:r>
            <a:endParaRPr sz="2800" dirty="0">
              <a:solidFill>
                <a:srgbClr val="58539D"/>
              </a:solidFill>
              <a:latin typeface="Century Gothic"/>
              <a:ea typeface="Century Gothic"/>
              <a:cs typeface="Century Gothic"/>
              <a:sym typeface="Century Gothic"/>
            </a:endParaRPr>
          </a:p>
          <a:p>
            <a:pPr marL="12700">
              <a:spcBef>
                <a:spcPts val="409"/>
              </a:spcBef>
            </a:pPr>
            <a:endParaRPr sz="2800" dirty="0">
              <a:solidFill>
                <a:srgbClr val="58539D"/>
              </a:solidFill>
              <a:latin typeface="Century Gothic"/>
              <a:ea typeface="Century Gothic"/>
              <a:cs typeface="Century Gothic"/>
              <a:sym typeface="Century Gothic"/>
            </a:endParaRPr>
          </a:p>
          <a:p>
            <a:pPr marL="12700">
              <a:spcBef>
                <a:spcPts val="509"/>
              </a:spcBef>
            </a:pPr>
            <a:r>
              <a:rPr lang="en-US" sz="2800" b="1" dirty="0">
                <a:solidFill>
                  <a:srgbClr val="58539D"/>
                </a:solidFill>
                <a:latin typeface="Century Gothic"/>
                <a:ea typeface="Century Gothic"/>
                <a:cs typeface="Century Gothic"/>
                <a:sym typeface="Century Gothic"/>
              </a:rPr>
              <a:t>Excited</a:t>
            </a:r>
            <a:endParaRPr sz="2800" dirty="0">
              <a:solidFill>
                <a:srgbClr val="58539D"/>
              </a:solidFill>
              <a:latin typeface="Century Gothic"/>
              <a:ea typeface="Century Gothic"/>
              <a:cs typeface="Century Gothic"/>
              <a:sym typeface="Century Gothic"/>
            </a:endParaRPr>
          </a:p>
          <a:p>
            <a:pPr marL="12700" marR="5080">
              <a:lnSpc>
                <a:spcPct val="116599"/>
              </a:lnSpc>
              <a:spcBef>
                <a:spcPts val="80"/>
              </a:spcBef>
            </a:pPr>
            <a:r>
              <a:rPr lang="en-US" sz="2800" dirty="0">
                <a:solidFill>
                  <a:srgbClr val="58539D"/>
                </a:solidFill>
                <a:latin typeface="Century Gothic"/>
                <a:ea typeface="Century Gothic"/>
                <a:cs typeface="Century Gothic"/>
                <a:sym typeface="Century Gothic"/>
              </a:rPr>
              <a:t>Our energy is inspired by the success of our high-yielding solutions. </a:t>
            </a:r>
            <a:endParaRPr sz="2800" dirty="0">
              <a:solidFill>
                <a:srgbClr val="58539D"/>
              </a:solidFill>
              <a:latin typeface="Century Gothic"/>
              <a:ea typeface="Century Gothic"/>
              <a:cs typeface="Century Gothic"/>
              <a:sym typeface="Century Gothic"/>
            </a:endParaRPr>
          </a:p>
          <a:p>
            <a:pPr marL="12700" marR="5080">
              <a:lnSpc>
                <a:spcPct val="116599"/>
              </a:lnSpc>
              <a:spcBef>
                <a:spcPts val="80"/>
              </a:spcBef>
            </a:pPr>
            <a:endParaRPr sz="2800" dirty="0">
              <a:solidFill>
                <a:srgbClr val="58539D"/>
              </a:solidFill>
              <a:latin typeface="Century Gothic"/>
              <a:ea typeface="Century Gothic"/>
              <a:cs typeface="Century Gothic"/>
              <a:sym typeface="Century Gothic"/>
            </a:endParaRPr>
          </a:p>
          <a:p>
            <a:pPr marL="12700">
              <a:spcBef>
                <a:spcPts val="509"/>
              </a:spcBef>
            </a:pPr>
            <a:r>
              <a:rPr lang="en-US" sz="2800" b="1" dirty="0">
                <a:solidFill>
                  <a:srgbClr val="58539D"/>
                </a:solidFill>
                <a:latin typeface="Century Gothic"/>
                <a:ea typeface="Century Gothic"/>
                <a:cs typeface="Century Gothic"/>
                <a:sym typeface="Century Gothic"/>
              </a:rPr>
              <a:t>Experienced</a:t>
            </a:r>
            <a:endParaRPr sz="2800" dirty="0">
              <a:solidFill>
                <a:srgbClr val="58539D"/>
              </a:solidFill>
              <a:latin typeface="Century Gothic"/>
              <a:ea typeface="Century Gothic"/>
              <a:cs typeface="Century Gothic"/>
              <a:sym typeface="Century Gothic"/>
            </a:endParaRPr>
          </a:p>
          <a:p>
            <a:pPr marL="12700" marR="5080">
              <a:lnSpc>
                <a:spcPct val="118700"/>
              </a:lnSpc>
              <a:spcBef>
                <a:spcPts val="40"/>
              </a:spcBef>
            </a:pPr>
            <a:r>
              <a:rPr lang="en-US" sz="2800" dirty="0">
                <a:solidFill>
                  <a:srgbClr val="58539D"/>
                </a:solidFill>
                <a:latin typeface="Century Gothic"/>
                <a:ea typeface="Century Gothic"/>
                <a:cs typeface="Century Gothic"/>
                <a:sym typeface="Century Gothic"/>
              </a:rPr>
              <a:t>We’re coming from a place of expertise and communication. We want to explain our new ways of thinking.</a:t>
            </a:r>
            <a:endParaRPr sz="2800" dirty="0">
              <a:solidFill>
                <a:srgbClr val="58539D"/>
              </a:solidFill>
              <a:latin typeface="Century Gothic"/>
              <a:ea typeface="Century Gothic"/>
              <a:cs typeface="Century Gothic"/>
              <a:sym typeface="Century Gothic"/>
            </a:endParaRPr>
          </a:p>
          <a:p>
            <a:pPr marL="12700" marR="5080">
              <a:lnSpc>
                <a:spcPct val="118700"/>
              </a:lnSpc>
              <a:spcBef>
                <a:spcPts val="40"/>
              </a:spcBef>
            </a:pPr>
            <a:endParaRPr sz="2800" dirty="0">
              <a:solidFill>
                <a:srgbClr val="58539D"/>
              </a:solidFill>
              <a:latin typeface="Century Gothic"/>
              <a:ea typeface="Century Gothic"/>
              <a:cs typeface="Century Gothic"/>
              <a:sym typeface="Century Gothic"/>
            </a:endParaRPr>
          </a:p>
          <a:p>
            <a:pPr marL="12700" marR="5080">
              <a:lnSpc>
                <a:spcPct val="118700"/>
              </a:lnSpc>
              <a:spcBef>
                <a:spcPts val="40"/>
              </a:spcBef>
            </a:pPr>
            <a:r>
              <a:rPr lang="en-US" sz="2800" b="1">
                <a:solidFill>
                  <a:srgbClr val="58539D"/>
                </a:solidFill>
                <a:latin typeface="Century Gothic"/>
                <a:ea typeface="Century Gothic"/>
                <a:cs typeface="Century Gothic"/>
                <a:sym typeface="Century Gothic"/>
              </a:rPr>
              <a:t>Even</a:t>
            </a:r>
            <a:endParaRPr sz="2800" b="1" dirty="0">
              <a:solidFill>
                <a:srgbClr val="58539D"/>
              </a:solidFill>
              <a:latin typeface="Century Gothic"/>
              <a:ea typeface="Century Gothic"/>
              <a:cs typeface="Century Gothic"/>
              <a:sym typeface="Century Gothic"/>
            </a:endParaRPr>
          </a:p>
          <a:p>
            <a:pPr marL="12700" marR="5080">
              <a:lnSpc>
                <a:spcPct val="118700"/>
              </a:lnSpc>
              <a:spcBef>
                <a:spcPts val="40"/>
              </a:spcBef>
            </a:pPr>
            <a:r>
              <a:rPr lang="en-US" sz="2800" dirty="0">
                <a:solidFill>
                  <a:srgbClr val="58539D"/>
                </a:solidFill>
                <a:latin typeface="Century Gothic"/>
                <a:ea typeface="Century Gothic"/>
                <a:cs typeface="Century Gothic"/>
                <a:sym typeface="Century Gothic"/>
              </a:rPr>
              <a:t>We’re friendly and conversational, but assertive enough to show we take our work seriously.</a:t>
            </a:r>
            <a:endParaRPr sz="2800" dirty="0">
              <a:solidFill>
                <a:srgbClr val="58539D"/>
              </a:solidFill>
              <a:latin typeface="Century Gothic"/>
              <a:ea typeface="Century Gothic"/>
              <a:cs typeface="Century Gothic"/>
              <a:sym typeface="Century Gothic"/>
            </a:endParaRPr>
          </a:p>
          <a:p>
            <a:pPr marR="781050">
              <a:lnSpc>
                <a:spcPct val="120800"/>
              </a:lnSpc>
              <a:spcBef>
                <a:spcPts val="145"/>
              </a:spcBef>
            </a:pPr>
            <a:endParaRPr sz="2800" dirty="0">
              <a:solidFill>
                <a:srgbClr val="58539D"/>
              </a:solidFill>
              <a:latin typeface="Century Gothic"/>
              <a:ea typeface="Century Gothic"/>
              <a:cs typeface="Century Gothic"/>
              <a:sym typeface="Century Gothic"/>
            </a:endParaRPr>
          </a:p>
        </p:txBody>
      </p:sp>
      <p:sp>
        <p:nvSpPr>
          <p:cNvPr id="250" name="Google Shape;250;p10"/>
          <p:cNvSpPr txBox="1"/>
          <p:nvPr/>
        </p:nvSpPr>
        <p:spPr>
          <a:xfrm>
            <a:off x="1257203" y="4359275"/>
            <a:ext cx="5715000" cy="2247282"/>
          </a:xfrm>
          <a:prstGeom prst="rect">
            <a:avLst/>
          </a:prstGeom>
          <a:noFill/>
          <a:ln>
            <a:noFill/>
          </a:ln>
        </p:spPr>
        <p:txBody>
          <a:bodyPr spcFirstLastPara="1" wrap="square" lIns="0" tIns="12700" rIns="0" bIns="0" anchor="t" anchorCtr="0">
            <a:spAutoFit/>
          </a:bodyPr>
          <a:lstStyle/>
          <a:p>
            <a:pPr marL="12700" marR="5080">
              <a:lnSpc>
                <a:spcPct val="120800"/>
              </a:lnSpc>
            </a:pPr>
            <a:r>
              <a:rPr lang="en-US" sz="4000" b="1" dirty="0">
                <a:solidFill>
                  <a:schemeClr val="lt1"/>
                </a:solidFill>
                <a:latin typeface="Century Gothic"/>
                <a:ea typeface="Century Gothic"/>
                <a:cs typeface="Century Gothic"/>
                <a:sym typeface="Century Gothic"/>
              </a:rPr>
              <a:t>What are the characteristics of the Wellnecity tone?</a:t>
            </a:r>
            <a:endParaRPr sz="4000" dirty="0">
              <a:solidFill>
                <a:schemeClr val="lt1"/>
              </a:solidFill>
              <a:latin typeface="Century Gothic"/>
              <a:ea typeface="Century Gothic"/>
              <a:cs typeface="Century Gothic"/>
              <a:sym typeface="Century Gothic"/>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55"/>
        <p:cNvGrpSpPr/>
        <p:nvPr/>
      </p:nvGrpSpPr>
      <p:grpSpPr>
        <a:xfrm>
          <a:off x="0" y="0"/>
          <a:ext cx="0" cy="0"/>
          <a:chOff x="0" y="0"/>
          <a:chExt cx="0" cy="0"/>
        </a:xfrm>
      </p:grpSpPr>
      <p:sp>
        <p:nvSpPr>
          <p:cNvPr id="257" name="Google Shape;257;p11"/>
          <p:cNvSpPr txBox="1"/>
          <p:nvPr/>
        </p:nvSpPr>
        <p:spPr>
          <a:xfrm>
            <a:off x="1747045" y="7026276"/>
            <a:ext cx="10078179" cy="646331"/>
          </a:xfrm>
          <a:prstGeom prst="rect">
            <a:avLst/>
          </a:prstGeom>
          <a:noFill/>
          <a:ln>
            <a:noFill/>
          </a:ln>
        </p:spPr>
        <p:txBody>
          <a:bodyPr spcFirstLastPara="1" wrap="square" lIns="91425" tIns="45700" rIns="91425" bIns="45700" anchor="t" anchorCtr="0">
            <a:spAutoFit/>
          </a:bodyPr>
          <a:lstStyle/>
          <a:p>
            <a:pPr marL="12700"/>
            <a:r>
              <a:rPr lang="en-US" sz="3600" b="1">
                <a:solidFill>
                  <a:srgbClr val="FFFFFF"/>
                </a:solidFill>
                <a:latin typeface="Avenir"/>
                <a:ea typeface="Avenir"/>
                <a:cs typeface="Avenir"/>
                <a:sym typeface="Avenir"/>
              </a:rPr>
              <a:t>Making Fertility Affordable</a:t>
            </a:r>
            <a:endParaRPr/>
          </a:p>
        </p:txBody>
      </p:sp>
      <p:cxnSp>
        <p:nvCxnSpPr>
          <p:cNvPr id="258" name="Google Shape;258;p11"/>
          <p:cNvCxnSpPr/>
          <p:nvPr/>
        </p:nvCxnSpPr>
        <p:spPr>
          <a:xfrm>
            <a:off x="1747045" y="6340475"/>
            <a:ext cx="3915183" cy="0"/>
          </a:xfrm>
          <a:prstGeom prst="straightConnector1">
            <a:avLst/>
          </a:prstGeom>
          <a:noFill/>
          <a:ln w="9525" cap="flat" cmpd="sng">
            <a:solidFill>
              <a:schemeClr val="lt1"/>
            </a:solidFill>
            <a:prstDash val="solid"/>
            <a:round/>
            <a:headEnd type="none" w="sm" len="sm"/>
            <a:tailEnd type="none" w="sm" len="sm"/>
          </a:ln>
        </p:spPr>
      </p:cxnSp>
      <p:sp>
        <p:nvSpPr>
          <p:cNvPr id="259" name="Google Shape;259;p11"/>
          <p:cNvSpPr/>
          <p:nvPr/>
        </p:nvSpPr>
        <p:spPr>
          <a:xfrm rot="10800000">
            <a:off x="2354011" y="0"/>
            <a:ext cx="17748250" cy="11309350"/>
          </a:xfrm>
          <a:prstGeom prst="rtTriangle">
            <a:avLst/>
          </a:prstGeom>
          <a:solidFill>
            <a:srgbClr val="58539D"/>
          </a:solidFill>
          <a:ln w="25400" cap="flat" cmpd="sng">
            <a:solidFill>
              <a:srgbClr val="009BC8"/>
            </a:solidFill>
            <a:prstDash val="solid"/>
            <a:round/>
            <a:headEnd type="none" w="sm" len="sm"/>
            <a:tailEnd type="none" w="sm" len="sm"/>
          </a:ln>
        </p:spPr>
        <p:txBody>
          <a:bodyPr spcFirstLastPara="1" wrap="square" lIns="91425" tIns="45700" rIns="91425" bIns="45700" anchor="ctr" anchorCtr="0">
            <a:noAutofit/>
          </a:bodyPr>
          <a:lstStyle/>
          <a:p>
            <a:pPr algn="ctr"/>
            <a:endParaRPr sz="1800" dirty="0">
              <a:solidFill>
                <a:schemeClr val="lt1"/>
              </a:solidFill>
              <a:latin typeface="Calibri"/>
              <a:ea typeface="Calibri"/>
              <a:cs typeface="Calibri"/>
              <a:sym typeface="Calibri"/>
            </a:endParaRPr>
          </a:p>
        </p:txBody>
      </p:sp>
      <p:sp>
        <p:nvSpPr>
          <p:cNvPr id="260" name="Google Shape;260;p11"/>
          <p:cNvSpPr txBox="1"/>
          <p:nvPr/>
        </p:nvSpPr>
        <p:spPr>
          <a:xfrm>
            <a:off x="1735118" y="6855867"/>
            <a:ext cx="6699250" cy="1027845"/>
          </a:xfrm>
          <a:prstGeom prst="rect">
            <a:avLst/>
          </a:prstGeom>
          <a:noFill/>
          <a:ln>
            <a:noFill/>
          </a:ln>
        </p:spPr>
        <p:txBody>
          <a:bodyPr spcFirstLastPara="1" wrap="square" lIns="0" tIns="12050" rIns="0" bIns="0" anchor="t" anchorCtr="0">
            <a:spAutoFit/>
          </a:bodyPr>
          <a:lstStyle/>
          <a:p>
            <a:pPr marL="12700"/>
            <a:r>
              <a:rPr lang="en-US" sz="6600" b="1" dirty="0">
                <a:solidFill>
                  <a:srgbClr val="E5A124"/>
                </a:solidFill>
                <a:latin typeface="Century Gothic"/>
                <a:ea typeface="Century Gothic"/>
                <a:cs typeface="Century Gothic"/>
                <a:sym typeface="Century Gothic"/>
              </a:rPr>
              <a:t>Thank you</a:t>
            </a:r>
            <a:endParaRPr dirty="0">
              <a:solidFill>
                <a:srgbClr val="E5A124"/>
              </a:solidFill>
            </a:endParaRPr>
          </a:p>
        </p:txBody>
      </p:sp>
      <p:cxnSp>
        <p:nvCxnSpPr>
          <p:cNvPr id="261" name="Google Shape;261;p11"/>
          <p:cNvCxnSpPr/>
          <p:nvPr/>
        </p:nvCxnSpPr>
        <p:spPr>
          <a:xfrm>
            <a:off x="985044" y="4740275"/>
            <a:ext cx="0" cy="5105400"/>
          </a:xfrm>
          <a:prstGeom prst="straightConnector1">
            <a:avLst/>
          </a:prstGeom>
          <a:noFill/>
          <a:ln w="22225" cap="flat" cmpd="sng">
            <a:solidFill>
              <a:srgbClr val="58539D"/>
            </a:solidFill>
            <a:prstDash val="solid"/>
            <a:round/>
            <a:headEnd type="none" w="sm" len="sm"/>
            <a:tailEnd type="none" w="sm" len="sm"/>
          </a:ln>
        </p:spPr>
      </p:cxnSp>
      <p:pic>
        <p:nvPicPr>
          <p:cNvPr id="3" name="Picture 2" descr="A picture containing icon&#10;&#10;Description automatically generated">
            <a:extLst>
              <a:ext uri="{FF2B5EF4-FFF2-40B4-BE49-F238E27FC236}">
                <a16:creationId xmlns:a16="http://schemas.microsoft.com/office/drawing/2014/main" id="{F032C604-8F5F-4102-D88B-97C987AF26AD}"/>
              </a:ext>
            </a:extLst>
          </p:cNvPr>
          <p:cNvPicPr>
            <a:picLocks noChangeAspect="1"/>
          </p:cNvPicPr>
          <p:nvPr/>
        </p:nvPicPr>
        <p:blipFill>
          <a:blip r:embed="rId3">
            <a:biLevel thresh="25000"/>
          </a:blip>
          <a:stretch>
            <a:fillRect/>
          </a:stretch>
        </p:blipFill>
        <p:spPr>
          <a:xfrm>
            <a:off x="12542137" y="1183957"/>
            <a:ext cx="4762500" cy="166687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lt1"/>
        </a:solidFill>
        <a:effectLst/>
      </p:bgPr>
    </p:bg>
    <p:spTree>
      <p:nvGrpSpPr>
        <p:cNvPr id="1" name="Shape 66"/>
        <p:cNvGrpSpPr/>
        <p:nvPr/>
      </p:nvGrpSpPr>
      <p:grpSpPr>
        <a:xfrm>
          <a:off x="0" y="0"/>
          <a:ext cx="0" cy="0"/>
          <a:chOff x="0" y="0"/>
          <a:chExt cx="0" cy="0"/>
        </a:xfrm>
      </p:grpSpPr>
      <p:sp>
        <p:nvSpPr>
          <p:cNvPr id="67" name="Google Shape;67;p2"/>
          <p:cNvSpPr/>
          <p:nvPr/>
        </p:nvSpPr>
        <p:spPr>
          <a:xfrm>
            <a:off x="795" y="9472681"/>
            <a:ext cx="20104099" cy="1835874"/>
          </a:xfrm>
          <a:prstGeom prst="rect">
            <a:avLst/>
          </a:prstGeom>
          <a:blipFill rotWithShape="1">
            <a:blip r:embed="rId3">
              <a:alphaModFix/>
            </a:blip>
            <a:stretch>
              <a:fillRect/>
            </a:stretch>
          </a:blipFill>
          <a:ln>
            <a:noFill/>
          </a:ln>
        </p:spPr>
        <p:txBody>
          <a:bodyPr spcFirstLastPara="1" wrap="square" lIns="0" tIns="0" rIns="0" bIns="0" anchor="t" anchorCtr="0">
            <a:noAutofit/>
          </a:bodyPr>
          <a:lstStyle/>
          <a:p>
            <a:endParaRPr sz="1800">
              <a:solidFill>
                <a:schemeClr val="dk1"/>
              </a:solidFill>
              <a:latin typeface="Calibri"/>
              <a:ea typeface="Calibri"/>
              <a:cs typeface="Calibri"/>
              <a:sym typeface="Calibri"/>
            </a:endParaRPr>
          </a:p>
        </p:txBody>
      </p:sp>
      <p:sp>
        <p:nvSpPr>
          <p:cNvPr id="68" name="Google Shape;68;p2"/>
          <p:cNvSpPr/>
          <p:nvPr/>
        </p:nvSpPr>
        <p:spPr>
          <a:xfrm>
            <a:off x="795" y="1"/>
            <a:ext cx="20104099" cy="11308555"/>
          </a:xfrm>
          <a:prstGeom prst="rect">
            <a:avLst/>
          </a:prstGeom>
          <a:solidFill>
            <a:srgbClr val="58539D"/>
          </a:solidFill>
          <a:ln>
            <a:noFill/>
          </a:ln>
        </p:spPr>
        <p:txBody>
          <a:bodyPr spcFirstLastPara="1" wrap="square" lIns="0" tIns="0" rIns="0" bIns="0" anchor="t" anchorCtr="0">
            <a:noAutofit/>
          </a:bodyPr>
          <a:lstStyle/>
          <a:p>
            <a:endParaRPr sz="1800">
              <a:solidFill>
                <a:schemeClr val="dk1"/>
              </a:solidFill>
              <a:latin typeface="Calibri"/>
              <a:ea typeface="Calibri"/>
              <a:cs typeface="Calibri"/>
              <a:sym typeface="Calibri"/>
            </a:endParaRPr>
          </a:p>
        </p:txBody>
      </p:sp>
      <p:sp>
        <p:nvSpPr>
          <p:cNvPr id="69" name="Google Shape;69;p2"/>
          <p:cNvSpPr txBox="1"/>
          <p:nvPr/>
        </p:nvSpPr>
        <p:spPr>
          <a:xfrm>
            <a:off x="10379848" y="3910082"/>
            <a:ext cx="6966000" cy="3498507"/>
          </a:xfrm>
          <a:prstGeom prst="rect">
            <a:avLst/>
          </a:prstGeom>
          <a:noFill/>
          <a:ln>
            <a:noFill/>
          </a:ln>
        </p:spPr>
        <p:txBody>
          <a:bodyPr spcFirstLastPara="1" wrap="square" lIns="0" tIns="12050" rIns="0" bIns="0" anchor="t" anchorCtr="0">
            <a:spAutoFit/>
          </a:bodyPr>
          <a:lstStyle/>
          <a:p>
            <a:pPr marL="12700" marR="5080">
              <a:lnSpc>
                <a:spcPct val="117800"/>
              </a:lnSpc>
            </a:pPr>
            <a:r>
              <a:rPr lang="en-US" sz="3200">
                <a:solidFill>
                  <a:schemeClr val="lt1"/>
                </a:solidFill>
                <a:latin typeface="Century Gothic"/>
                <a:ea typeface="Century Gothic"/>
                <a:cs typeface="Century Gothic"/>
                <a:sym typeface="Century Gothic"/>
              </a:rPr>
              <a:t>This is who we are, at our core.  This is our personality. It’s a guide to how we communicate – our voice and tone.  This is our roadmap to effectively communicate what we do and why we are the best at it.</a:t>
            </a:r>
            <a:endParaRPr sz="3200">
              <a:solidFill>
                <a:schemeClr val="lt1"/>
              </a:solidFill>
              <a:latin typeface="Century Gothic"/>
              <a:ea typeface="Century Gothic"/>
              <a:cs typeface="Century Gothic"/>
              <a:sym typeface="Century Gothic"/>
            </a:endParaRPr>
          </a:p>
        </p:txBody>
      </p:sp>
      <p:sp>
        <p:nvSpPr>
          <p:cNvPr id="70" name="Google Shape;70;p2"/>
          <p:cNvSpPr/>
          <p:nvPr/>
        </p:nvSpPr>
        <p:spPr>
          <a:xfrm>
            <a:off x="1226103" y="1600706"/>
            <a:ext cx="7173728" cy="7506195"/>
          </a:xfrm>
          <a:prstGeom prst="rect">
            <a:avLst/>
          </a:prstGeom>
          <a:solidFill>
            <a:schemeClr val="lt1"/>
          </a:solidFill>
          <a:ln>
            <a:noFill/>
          </a:ln>
        </p:spPr>
        <p:txBody>
          <a:bodyPr spcFirstLastPara="1" wrap="square" lIns="91425" tIns="45700" rIns="91425" bIns="45700" anchor="ctr" anchorCtr="0">
            <a:noAutofit/>
          </a:bodyPr>
          <a:lstStyle/>
          <a:p>
            <a:pPr algn="ctr"/>
            <a:endParaRPr sz="1800">
              <a:solidFill>
                <a:schemeClr val="lt1"/>
              </a:solidFill>
              <a:latin typeface="Calibri"/>
              <a:ea typeface="Calibri"/>
              <a:cs typeface="Calibri"/>
              <a:sym typeface="Calibri"/>
            </a:endParaRPr>
          </a:p>
        </p:txBody>
      </p:sp>
      <p:sp>
        <p:nvSpPr>
          <p:cNvPr id="71" name="Google Shape;71;p2"/>
          <p:cNvSpPr txBox="1"/>
          <p:nvPr/>
        </p:nvSpPr>
        <p:spPr>
          <a:xfrm>
            <a:off x="2043322" y="3703414"/>
            <a:ext cx="5539291" cy="3394904"/>
          </a:xfrm>
          <a:prstGeom prst="rect">
            <a:avLst/>
          </a:prstGeom>
          <a:noFill/>
          <a:ln>
            <a:noFill/>
          </a:ln>
        </p:spPr>
        <p:txBody>
          <a:bodyPr spcFirstLastPara="1" wrap="square" lIns="0" tIns="12700" rIns="0" bIns="0" anchor="t" anchorCtr="0">
            <a:spAutoFit/>
          </a:bodyPr>
          <a:lstStyle/>
          <a:p>
            <a:pPr marL="12700" marR="5080">
              <a:lnSpc>
                <a:spcPct val="111400"/>
              </a:lnSpc>
            </a:pPr>
            <a:r>
              <a:rPr lang="en-US" sz="6600">
                <a:solidFill>
                  <a:schemeClr val="dk1"/>
                </a:solidFill>
                <a:latin typeface="Century Gothic"/>
                <a:ea typeface="Century Gothic"/>
                <a:cs typeface="Century Gothic"/>
                <a:sym typeface="Century Gothic"/>
              </a:rPr>
              <a:t>This is more than just a brand book.</a:t>
            </a:r>
            <a:endParaRPr sz="6600">
              <a:solidFill>
                <a:schemeClr val="dk1"/>
              </a:solidFill>
              <a:latin typeface="Century Gothic"/>
              <a:ea typeface="Century Gothic"/>
              <a:cs typeface="Century Gothic"/>
              <a:sym typeface="Century Gothic"/>
            </a:endParaRPr>
          </a:p>
        </p:txBody>
      </p:sp>
      <p:cxnSp>
        <p:nvCxnSpPr>
          <p:cNvPr id="72" name="Google Shape;72;p2"/>
          <p:cNvCxnSpPr/>
          <p:nvPr/>
        </p:nvCxnSpPr>
        <p:spPr>
          <a:xfrm>
            <a:off x="10205244" y="2682875"/>
            <a:ext cx="7315200" cy="0"/>
          </a:xfrm>
          <a:prstGeom prst="straightConnector1">
            <a:avLst/>
          </a:prstGeom>
          <a:noFill/>
          <a:ln w="9525" cap="flat" cmpd="sng">
            <a:solidFill>
              <a:schemeClr val="lt1"/>
            </a:solidFill>
            <a:prstDash val="solid"/>
            <a:round/>
            <a:headEnd type="none" w="sm" len="sm"/>
            <a:tailEnd type="none" w="sm" len="sm"/>
          </a:ln>
        </p:spPr>
      </p:cxnSp>
      <p:cxnSp>
        <p:nvCxnSpPr>
          <p:cNvPr id="73" name="Google Shape;73;p2"/>
          <p:cNvCxnSpPr/>
          <p:nvPr/>
        </p:nvCxnSpPr>
        <p:spPr>
          <a:xfrm>
            <a:off x="10205243" y="7940675"/>
            <a:ext cx="7315200" cy="0"/>
          </a:xfrm>
          <a:prstGeom prst="straightConnector1">
            <a:avLst/>
          </a:prstGeom>
          <a:noFill/>
          <a:ln w="9525" cap="flat" cmpd="sng">
            <a:solidFill>
              <a:schemeClr val="lt1"/>
            </a:solidFill>
            <a:prstDash val="solid"/>
            <a:round/>
            <a:headEnd type="none" w="sm" len="sm"/>
            <a:tailEnd type="none" w="sm" len="sm"/>
          </a:ln>
        </p:spPr>
      </p:cxnSp>
      <p:grpSp>
        <p:nvGrpSpPr>
          <p:cNvPr id="74" name="Google Shape;74;p2"/>
          <p:cNvGrpSpPr/>
          <p:nvPr/>
        </p:nvGrpSpPr>
        <p:grpSpPr>
          <a:xfrm>
            <a:off x="10735505" y="3261995"/>
            <a:ext cx="941702" cy="182880"/>
            <a:chOff x="10966450" y="3376680"/>
            <a:chExt cx="941702" cy="182880"/>
          </a:xfrm>
        </p:grpSpPr>
        <p:sp>
          <p:nvSpPr>
            <p:cNvPr id="75" name="Google Shape;75;p2"/>
            <p:cNvSpPr/>
            <p:nvPr/>
          </p:nvSpPr>
          <p:spPr>
            <a:xfrm>
              <a:off x="10966450" y="3376680"/>
              <a:ext cx="182880" cy="182880"/>
            </a:xfrm>
            <a:prstGeom prst="ellipse">
              <a:avLst/>
            </a:prstGeom>
            <a:solidFill>
              <a:schemeClr val="lt1"/>
            </a:solidFill>
            <a:ln>
              <a:noFill/>
            </a:ln>
          </p:spPr>
          <p:txBody>
            <a:bodyPr spcFirstLastPara="1" wrap="square" lIns="91425" tIns="45700" rIns="91425" bIns="45700" anchor="ctr" anchorCtr="0">
              <a:noAutofit/>
            </a:bodyPr>
            <a:lstStyle/>
            <a:p>
              <a:pPr algn="ctr"/>
              <a:endParaRPr sz="1800">
                <a:solidFill>
                  <a:schemeClr val="lt1"/>
                </a:solidFill>
                <a:latin typeface="Calibri"/>
                <a:ea typeface="Calibri"/>
                <a:cs typeface="Calibri"/>
                <a:sym typeface="Calibri"/>
              </a:endParaRPr>
            </a:p>
          </p:txBody>
        </p:sp>
        <p:sp>
          <p:nvSpPr>
            <p:cNvPr id="76" name="Google Shape;76;p2"/>
            <p:cNvSpPr/>
            <p:nvPr/>
          </p:nvSpPr>
          <p:spPr>
            <a:xfrm>
              <a:off x="11343126" y="3376680"/>
              <a:ext cx="182880" cy="182880"/>
            </a:xfrm>
            <a:prstGeom prst="ellipse">
              <a:avLst/>
            </a:prstGeom>
            <a:solidFill>
              <a:schemeClr val="lt1"/>
            </a:solidFill>
            <a:ln>
              <a:noFill/>
            </a:ln>
          </p:spPr>
          <p:txBody>
            <a:bodyPr spcFirstLastPara="1" wrap="square" lIns="91425" tIns="45700" rIns="91425" bIns="45700" anchor="ctr" anchorCtr="0">
              <a:noAutofit/>
            </a:bodyPr>
            <a:lstStyle/>
            <a:p>
              <a:pPr algn="ctr"/>
              <a:endParaRPr sz="1800">
                <a:solidFill>
                  <a:schemeClr val="lt1"/>
                </a:solidFill>
                <a:latin typeface="Calibri"/>
                <a:ea typeface="Calibri"/>
                <a:cs typeface="Calibri"/>
                <a:sym typeface="Calibri"/>
              </a:endParaRPr>
            </a:p>
          </p:txBody>
        </p:sp>
        <p:sp>
          <p:nvSpPr>
            <p:cNvPr id="77" name="Google Shape;77;p2"/>
            <p:cNvSpPr/>
            <p:nvPr/>
          </p:nvSpPr>
          <p:spPr>
            <a:xfrm>
              <a:off x="11725272" y="3376680"/>
              <a:ext cx="182880" cy="182880"/>
            </a:xfrm>
            <a:prstGeom prst="ellipse">
              <a:avLst/>
            </a:prstGeom>
            <a:solidFill>
              <a:schemeClr val="lt1"/>
            </a:solidFill>
            <a:ln>
              <a:noFill/>
            </a:ln>
          </p:spPr>
          <p:txBody>
            <a:bodyPr spcFirstLastPara="1" wrap="square" lIns="91425" tIns="45700" rIns="91425" bIns="45700" anchor="ctr" anchorCtr="0">
              <a:noAutofit/>
            </a:bodyPr>
            <a:lstStyle/>
            <a:p>
              <a:pPr algn="ctr"/>
              <a:endParaRPr sz="1800">
                <a:solidFill>
                  <a:schemeClr val="lt1"/>
                </a:solidFill>
                <a:latin typeface="Calibri"/>
                <a:ea typeface="Calibri"/>
                <a:cs typeface="Calibri"/>
                <a:sym typeface="Calibri"/>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Shape 81"/>
        <p:cNvGrpSpPr/>
        <p:nvPr/>
      </p:nvGrpSpPr>
      <p:grpSpPr>
        <a:xfrm>
          <a:off x="0" y="0"/>
          <a:ext cx="0" cy="0"/>
          <a:chOff x="0" y="0"/>
          <a:chExt cx="0" cy="0"/>
        </a:xfrm>
      </p:grpSpPr>
      <p:sp>
        <p:nvSpPr>
          <p:cNvPr id="82" name="Google Shape;82;p3"/>
          <p:cNvSpPr/>
          <p:nvPr/>
        </p:nvSpPr>
        <p:spPr>
          <a:xfrm>
            <a:off x="794" y="3292476"/>
            <a:ext cx="20104100" cy="7994487"/>
          </a:xfrm>
          <a:custGeom>
            <a:avLst/>
            <a:gdLst/>
            <a:ahLst/>
            <a:cxnLst/>
            <a:rect l="l" t="t" r="r" b="b"/>
            <a:pathLst>
              <a:path w="20104100" h="11308715" extrusionOk="0">
                <a:moveTo>
                  <a:pt x="0" y="0"/>
                </a:moveTo>
                <a:lnTo>
                  <a:pt x="20104099" y="0"/>
                </a:lnTo>
                <a:lnTo>
                  <a:pt x="20104099" y="11308556"/>
                </a:lnTo>
                <a:lnTo>
                  <a:pt x="0" y="11308556"/>
                </a:lnTo>
                <a:lnTo>
                  <a:pt x="0" y="0"/>
                </a:lnTo>
                <a:close/>
              </a:path>
            </a:pathLst>
          </a:custGeom>
          <a:solidFill>
            <a:srgbClr val="009BC8"/>
          </a:solidFill>
          <a:ln>
            <a:noFill/>
          </a:ln>
        </p:spPr>
        <p:txBody>
          <a:bodyPr spcFirstLastPara="1" wrap="square" lIns="0" tIns="0" rIns="0" bIns="0" anchor="t" anchorCtr="0">
            <a:noAutofit/>
          </a:bodyPr>
          <a:lstStyle/>
          <a:p>
            <a:endParaRPr sz="1800">
              <a:solidFill>
                <a:srgbClr val="366092"/>
              </a:solidFill>
              <a:latin typeface="Calibri"/>
              <a:ea typeface="Calibri"/>
              <a:cs typeface="Calibri"/>
              <a:sym typeface="Calibri"/>
            </a:endParaRPr>
          </a:p>
        </p:txBody>
      </p:sp>
      <p:sp>
        <p:nvSpPr>
          <p:cNvPr id="83" name="Google Shape;83;p3"/>
          <p:cNvSpPr txBox="1"/>
          <p:nvPr/>
        </p:nvSpPr>
        <p:spPr>
          <a:xfrm>
            <a:off x="785389" y="1054573"/>
            <a:ext cx="4648200" cy="752770"/>
          </a:xfrm>
          <a:prstGeom prst="rect">
            <a:avLst/>
          </a:prstGeom>
          <a:noFill/>
          <a:ln>
            <a:noFill/>
          </a:ln>
        </p:spPr>
        <p:txBody>
          <a:bodyPr spcFirstLastPara="1" wrap="square" lIns="0" tIns="13950" rIns="0" bIns="0" anchor="t" anchorCtr="0">
            <a:spAutoFit/>
          </a:bodyPr>
          <a:lstStyle/>
          <a:p>
            <a:pPr marL="12700"/>
            <a:r>
              <a:rPr lang="en-US" sz="4800" b="1">
                <a:solidFill>
                  <a:schemeClr val="dk1"/>
                </a:solidFill>
                <a:latin typeface="Century Gothic"/>
                <a:ea typeface="Century Gothic"/>
                <a:cs typeface="Century Gothic"/>
                <a:sym typeface="Century Gothic"/>
              </a:rPr>
              <a:t>Core Values</a:t>
            </a:r>
            <a:endParaRPr sz="4800" b="1">
              <a:solidFill>
                <a:schemeClr val="dk1"/>
              </a:solidFill>
              <a:latin typeface="Century Gothic"/>
              <a:ea typeface="Century Gothic"/>
              <a:cs typeface="Century Gothic"/>
              <a:sym typeface="Century Gothic"/>
            </a:endParaRPr>
          </a:p>
        </p:txBody>
      </p:sp>
      <p:sp>
        <p:nvSpPr>
          <p:cNvPr id="84" name="Google Shape;84;p3"/>
          <p:cNvSpPr txBox="1"/>
          <p:nvPr/>
        </p:nvSpPr>
        <p:spPr>
          <a:xfrm>
            <a:off x="828227" y="7461151"/>
            <a:ext cx="2581221" cy="1569660"/>
          </a:xfrm>
          <a:prstGeom prst="rect">
            <a:avLst/>
          </a:prstGeom>
          <a:noFill/>
          <a:ln>
            <a:noFill/>
          </a:ln>
        </p:spPr>
        <p:txBody>
          <a:bodyPr spcFirstLastPara="1" wrap="square" lIns="91425" tIns="45700" rIns="91425" bIns="45700" anchor="t" anchorCtr="0">
            <a:spAutoFit/>
          </a:bodyPr>
          <a:lstStyle/>
          <a:p>
            <a:pPr algn="ctr"/>
            <a:r>
              <a:rPr lang="en-US" sz="3200">
                <a:solidFill>
                  <a:schemeClr val="lt1"/>
                </a:solidFill>
                <a:latin typeface="Century Gothic"/>
                <a:ea typeface="Century Gothic"/>
                <a:cs typeface="Century Gothic"/>
                <a:sym typeface="Century Gothic"/>
              </a:rPr>
              <a:t>Access to Centers of Excellence</a:t>
            </a:r>
            <a:endParaRPr/>
          </a:p>
        </p:txBody>
      </p:sp>
      <p:sp>
        <p:nvSpPr>
          <p:cNvPr id="85" name="Google Shape;85;p3"/>
          <p:cNvSpPr/>
          <p:nvPr/>
        </p:nvSpPr>
        <p:spPr>
          <a:xfrm>
            <a:off x="817759" y="777875"/>
            <a:ext cx="1536700" cy="0"/>
          </a:xfrm>
          <a:custGeom>
            <a:avLst/>
            <a:gdLst/>
            <a:ahLst/>
            <a:cxnLst/>
            <a:rect l="l" t="t" r="r" b="b"/>
            <a:pathLst>
              <a:path w="1536700" h="120000" extrusionOk="0">
                <a:moveTo>
                  <a:pt x="0" y="0"/>
                </a:moveTo>
                <a:lnTo>
                  <a:pt x="1536665" y="0"/>
                </a:lnTo>
              </a:path>
            </a:pathLst>
          </a:custGeom>
          <a:noFill/>
          <a:ln w="20925" cap="flat" cmpd="sng">
            <a:solidFill>
              <a:srgbClr val="009BC8"/>
            </a:solidFill>
            <a:prstDash val="solid"/>
            <a:round/>
            <a:headEnd type="none" w="sm" len="sm"/>
            <a:tailEnd type="none" w="sm" len="sm"/>
          </a:ln>
        </p:spPr>
        <p:txBody>
          <a:bodyPr spcFirstLastPara="1" wrap="square" lIns="0" tIns="0" rIns="0" bIns="0" anchor="t" anchorCtr="0">
            <a:noAutofit/>
          </a:bodyPr>
          <a:lstStyle/>
          <a:p>
            <a:endParaRPr sz="1800">
              <a:solidFill>
                <a:schemeClr val="dk1"/>
              </a:solidFill>
              <a:latin typeface="Calibri"/>
              <a:ea typeface="Calibri"/>
              <a:cs typeface="Calibri"/>
              <a:sym typeface="Calibri"/>
            </a:endParaRPr>
          </a:p>
        </p:txBody>
      </p:sp>
      <p:grpSp>
        <p:nvGrpSpPr>
          <p:cNvPr id="86" name="Google Shape;86;p3"/>
          <p:cNvGrpSpPr/>
          <p:nvPr/>
        </p:nvGrpSpPr>
        <p:grpSpPr>
          <a:xfrm>
            <a:off x="769746" y="4606169"/>
            <a:ext cx="2698182" cy="2698182"/>
            <a:chOff x="665642" y="4205633"/>
            <a:chExt cx="2698182" cy="2698182"/>
          </a:xfrm>
        </p:grpSpPr>
        <p:sp>
          <p:nvSpPr>
            <p:cNvPr id="87" name="Google Shape;87;p3"/>
            <p:cNvSpPr/>
            <p:nvPr/>
          </p:nvSpPr>
          <p:spPr>
            <a:xfrm>
              <a:off x="902418" y="4451587"/>
              <a:ext cx="2206277" cy="2206277"/>
            </a:xfrm>
            <a:prstGeom prst="ellipse">
              <a:avLst/>
            </a:prstGeom>
            <a:solidFill>
              <a:schemeClr val="lt1"/>
            </a:solidFill>
            <a:ln w="25400" cap="flat" cmpd="sng">
              <a:solidFill>
                <a:srgbClr val="BFBFBF"/>
              </a:solidFill>
              <a:prstDash val="solid"/>
              <a:round/>
              <a:headEnd type="none" w="sm" len="sm"/>
              <a:tailEnd type="none" w="sm" len="sm"/>
            </a:ln>
          </p:spPr>
          <p:txBody>
            <a:bodyPr spcFirstLastPara="1" wrap="square" lIns="91425" tIns="45700" rIns="91425" bIns="45700" anchor="ctr" anchorCtr="0">
              <a:noAutofit/>
            </a:bodyPr>
            <a:lstStyle/>
            <a:p>
              <a:pPr algn="ctr"/>
              <a:endParaRPr sz="2968">
                <a:solidFill>
                  <a:schemeClr val="lt1"/>
                </a:solidFill>
                <a:latin typeface="Calibri"/>
                <a:ea typeface="Calibri"/>
                <a:cs typeface="Calibri"/>
                <a:sym typeface="Calibri"/>
              </a:endParaRPr>
            </a:p>
          </p:txBody>
        </p:sp>
        <p:sp>
          <p:nvSpPr>
            <p:cNvPr id="88" name="Google Shape;88;p3"/>
            <p:cNvSpPr/>
            <p:nvPr/>
          </p:nvSpPr>
          <p:spPr>
            <a:xfrm>
              <a:off x="665642" y="4205633"/>
              <a:ext cx="2698182" cy="2698182"/>
            </a:xfrm>
            <a:prstGeom prst="arc">
              <a:avLst>
                <a:gd name="adj1" fmla="val 10838192"/>
                <a:gd name="adj2" fmla="val 0"/>
              </a:avLst>
            </a:prstGeom>
            <a:noFill/>
            <a:ln w="57150" cap="flat" cmpd="sng">
              <a:solidFill>
                <a:srgbClr val="BFBFBF"/>
              </a:solidFill>
              <a:prstDash val="solid"/>
              <a:round/>
              <a:headEnd type="none" w="sm" len="sm"/>
              <a:tailEnd type="none" w="sm" len="sm"/>
            </a:ln>
          </p:spPr>
          <p:txBody>
            <a:bodyPr spcFirstLastPara="1" wrap="square" lIns="91425" tIns="45700" rIns="91425" bIns="45700" anchor="ctr" anchorCtr="0">
              <a:noAutofit/>
            </a:bodyPr>
            <a:lstStyle/>
            <a:p>
              <a:pPr algn="ctr"/>
              <a:endParaRPr sz="2968">
                <a:solidFill>
                  <a:schemeClr val="dk1"/>
                </a:solidFill>
                <a:latin typeface="Calibri"/>
                <a:ea typeface="Calibri"/>
                <a:cs typeface="Calibri"/>
                <a:sym typeface="Calibri"/>
              </a:endParaRPr>
            </a:p>
          </p:txBody>
        </p:sp>
      </p:grpSp>
      <p:grpSp>
        <p:nvGrpSpPr>
          <p:cNvPr id="89" name="Google Shape;89;p3"/>
          <p:cNvGrpSpPr/>
          <p:nvPr/>
        </p:nvGrpSpPr>
        <p:grpSpPr>
          <a:xfrm>
            <a:off x="4670061" y="4606169"/>
            <a:ext cx="2698182" cy="2698182"/>
            <a:chOff x="4700503" y="4202923"/>
            <a:chExt cx="2698182" cy="2698182"/>
          </a:xfrm>
        </p:grpSpPr>
        <p:sp>
          <p:nvSpPr>
            <p:cNvPr id="90" name="Google Shape;90;p3"/>
            <p:cNvSpPr/>
            <p:nvPr/>
          </p:nvSpPr>
          <p:spPr>
            <a:xfrm>
              <a:off x="4937279" y="4448877"/>
              <a:ext cx="2206277" cy="2206277"/>
            </a:xfrm>
            <a:prstGeom prst="ellipse">
              <a:avLst/>
            </a:prstGeom>
            <a:solidFill>
              <a:schemeClr val="lt1"/>
            </a:solidFill>
            <a:ln w="25400" cap="flat" cmpd="sng">
              <a:solidFill>
                <a:srgbClr val="BFBFBF"/>
              </a:solidFill>
              <a:prstDash val="solid"/>
              <a:round/>
              <a:headEnd type="none" w="sm" len="sm"/>
              <a:tailEnd type="none" w="sm" len="sm"/>
            </a:ln>
          </p:spPr>
          <p:txBody>
            <a:bodyPr spcFirstLastPara="1" wrap="square" lIns="91425" tIns="45700" rIns="91425" bIns="45700" anchor="ctr" anchorCtr="0">
              <a:noAutofit/>
            </a:bodyPr>
            <a:lstStyle/>
            <a:p>
              <a:pPr algn="ctr"/>
              <a:endParaRPr sz="2968">
                <a:solidFill>
                  <a:schemeClr val="lt1"/>
                </a:solidFill>
                <a:latin typeface="Calibri"/>
                <a:ea typeface="Calibri"/>
                <a:cs typeface="Calibri"/>
                <a:sym typeface="Calibri"/>
              </a:endParaRPr>
            </a:p>
          </p:txBody>
        </p:sp>
        <p:sp>
          <p:nvSpPr>
            <p:cNvPr id="91" name="Google Shape;91;p3"/>
            <p:cNvSpPr/>
            <p:nvPr/>
          </p:nvSpPr>
          <p:spPr>
            <a:xfrm>
              <a:off x="4700503" y="4202923"/>
              <a:ext cx="2698182" cy="2698182"/>
            </a:xfrm>
            <a:prstGeom prst="arc">
              <a:avLst>
                <a:gd name="adj1" fmla="val 10812124"/>
                <a:gd name="adj2" fmla="val 17362"/>
              </a:avLst>
            </a:prstGeom>
            <a:noFill/>
            <a:ln w="57150" cap="flat" cmpd="sng">
              <a:solidFill>
                <a:srgbClr val="BFBFBF"/>
              </a:solidFill>
              <a:prstDash val="solid"/>
              <a:round/>
              <a:headEnd type="none" w="sm" len="sm"/>
              <a:tailEnd type="none" w="sm" len="sm"/>
            </a:ln>
          </p:spPr>
          <p:txBody>
            <a:bodyPr spcFirstLastPara="1" wrap="square" lIns="91425" tIns="45700" rIns="91425" bIns="45700" anchor="ctr" anchorCtr="0">
              <a:noAutofit/>
            </a:bodyPr>
            <a:lstStyle/>
            <a:p>
              <a:pPr algn="ctr"/>
              <a:endParaRPr sz="2968">
                <a:solidFill>
                  <a:schemeClr val="dk1"/>
                </a:solidFill>
                <a:latin typeface="Calibri"/>
                <a:ea typeface="Calibri"/>
                <a:cs typeface="Calibri"/>
                <a:sym typeface="Calibri"/>
              </a:endParaRPr>
            </a:p>
          </p:txBody>
        </p:sp>
      </p:grpSp>
      <p:grpSp>
        <p:nvGrpSpPr>
          <p:cNvPr id="92" name="Google Shape;92;p3"/>
          <p:cNvGrpSpPr/>
          <p:nvPr/>
        </p:nvGrpSpPr>
        <p:grpSpPr>
          <a:xfrm>
            <a:off x="12470691" y="4606169"/>
            <a:ext cx="2698182" cy="2698182"/>
            <a:chOff x="12527044" y="4202923"/>
            <a:chExt cx="2698182" cy="2698182"/>
          </a:xfrm>
        </p:grpSpPr>
        <p:sp>
          <p:nvSpPr>
            <p:cNvPr id="93" name="Google Shape;93;p3"/>
            <p:cNvSpPr/>
            <p:nvPr/>
          </p:nvSpPr>
          <p:spPr>
            <a:xfrm>
              <a:off x="12763820" y="4448877"/>
              <a:ext cx="2206277" cy="2206277"/>
            </a:xfrm>
            <a:prstGeom prst="ellipse">
              <a:avLst/>
            </a:prstGeom>
            <a:solidFill>
              <a:schemeClr val="lt1"/>
            </a:solidFill>
            <a:ln w="25400" cap="flat" cmpd="sng">
              <a:solidFill>
                <a:srgbClr val="BFBFBF"/>
              </a:solidFill>
              <a:prstDash val="solid"/>
              <a:round/>
              <a:headEnd type="none" w="sm" len="sm"/>
              <a:tailEnd type="none" w="sm" len="sm"/>
            </a:ln>
          </p:spPr>
          <p:txBody>
            <a:bodyPr spcFirstLastPara="1" wrap="square" lIns="91425" tIns="45700" rIns="91425" bIns="45700" anchor="ctr" anchorCtr="0">
              <a:noAutofit/>
            </a:bodyPr>
            <a:lstStyle/>
            <a:p>
              <a:pPr algn="ctr"/>
              <a:endParaRPr sz="2968">
                <a:solidFill>
                  <a:schemeClr val="lt1"/>
                </a:solidFill>
                <a:latin typeface="Calibri"/>
                <a:ea typeface="Calibri"/>
                <a:cs typeface="Calibri"/>
                <a:sym typeface="Calibri"/>
              </a:endParaRPr>
            </a:p>
          </p:txBody>
        </p:sp>
        <p:sp>
          <p:nvSpPr>
            <p:cNvPr id="94" name="Google Shape;94;p3"/>
            <p:cNvSpPr/>
            <p:nvPr/>
          </p:nvSpPr>
          <p:spPr>
            <a:xfrm>
              <a:off x="12527044" y="4202923"/>
              <a:ext cx="2698182" cy="2698182"/>
            </a:xfrm>
            <a:prstGeom prst="arc">
              <a:avLst>
                <a:gd name="adj1" fmla="val 10817643"/>
                <a:gd name="adj2" fmla="val 21593986"/>
              </a:avLst>
            </a:prstGeom>
            <a:noFill/>
            <a:ln w="57150" cap="flat" cmpd="sng">
              <a:solidFill>
                <a:srgbClr val="BFBFBF"/>
              </a:solidFill>
              <a:prstDash val="solid"/>
              <a:round/>
              <a:headEnd type="none" w="sm" len="sm"/>
              <a:tailEnd type="none" w="sm" len="sm"/>
            </a:ln>
          </p:spPr>
          <p:txBody>
            <a:bodyPr spcFirstLastPara="1" wrap="square" lIns="91425" tIns="45700" rIns="91425" bIns="45700" anchor="ctr" anchorCtr="0">
              <a:noAutofit/>
            </a:bodyPr>
            <a:lstStyle/>
            <a:p>
              <a:pPr algn="ctr"/>
              <a:endParaRPr sz="2968">
                <a:solidFill>
                  <a:schemeClr val="dk1"/>
                </a:solidFill>
                <a:latin typeface="Calibri"/>
                <a:ea typeface="Calibri"/>
                <a:cs typeface="Calibri"/>
                <a:sym typeface="Calibri"/>
              </a:endParaRPr>
            </a:p>
          </p:txBody>
        </p:sp>
      </p:grpSp>
      <p:grpSp>
        <p:nvGrpSpPr>
          <p:cNvPr id="95" name="Google Shape;95;p3"/>
          <p:cNvGrpSpPr/>
          <p:nvPr/>
        </p:nvGrpSpPr>
        <p:grpSpPr>
          <a:xfrm>
            <a:off x="16371006" y="4606169"/>
            <a:ext cx="2698182" cy="2698182"/>
            <a:chOff x="16266902" y="4205633"/>
            <a:chExt cx="2698182" cy="2698182"/>
          </a:xfrm>
        </p:grpSpPr>
        <p:sp>
          <p:nvSpPr>
            <p:cNvPr id="96" name="Google Shape;96;p3"/>
            <p:cNvSpPr/>
            <p:nvPr/>
          </p:nvSpPr>
          <p:spPr>
            <a:xfrm>
              <a:off x="16503678" y="4451587"/>
              <a:ext cx="2206277" cy="2206277"/>
            </a:xfrm>
            <a:prstGeom prst="ellipse">
              <a:avLst/>
            </a:prstGeom>
            <a:solidFill>
              <a:schemeClr val="lt1"/>
            </a:solidFill>
            <a:ln w="25400" cap="flat" cmpd="sng">
              <a:solidFill>
                <a:srgbClr val="BFBFBF"/>
              </a:solidFill>
              <a:prstDash val="solid"/>
              <a:round/>
              <a:headEnd type="none" w="sm" len="sm"/>
              <a:tailEnd type="none" w="sm" len="sm"/>
            </a:ln>
          </p:spPr>
          <p:txBody>
            <a:bodyPr spcFirstLastPara="1" wrap="square" lIns="91425" tIns="45700" rIns="91425" bIns="45700" anchor="ctr" anchorCtr="0">
              <a:noAutofit/>
            </a:bodyPr>
            <a:lstStyle/>
            <a:p>
              <a:pPr algn="ctr"/>
              <a:endParaRPr sz="2968">
                <a:solidFill>
                  <a:schemeClr val="lt1"/>
                </a:solidFill>
                <a:latin typeface="Calibri"/>
                <a:ea typeface="Calibri"/>
                <a:cs typeface="Calibri"/>
                <a:sym typeface="Calibri"/>
              </a:endParaRPr>
            </a:p>
          </p:txBody>
        </p:sp>
        <p:sp>
          <p:nvSpPr>
            <p:cNvPr id="97" name="Google Shape;97;p3"/>
            <p:cNvSpPr/>
            <p:nvPr/>
          </p:nvSpPr>
          <p:spPr>
            <a:xfrm>
              <a:off x="16266902" y="4205633"/>
              <a:ext cx="2698182" cy="2698182"/>
            </a:xfrm>
            <a:prstGeom prst="arc">
              <a:avLst>
                <a:gd name="adj1" fmla="val 10799201"/>
                <a:gd name="adj2" fmla="val 43714"/>
              </a:avLst>
            </a:prstGeom>
            <a:noFill/>
            <a:ln w="57150" cap="flat" cmpd="sng">
              <a:solidFill>
                <a:srgbClr val="BFBFBF"/>
              </a:solidFill>
              <a:prstDash val="solid"/>
              <a:round/>
              <a:headEnd type="none" w="sm" len="sm"/>
              <a:tailEnd type="none" w="sm" len="sm"/>
            </a:ln>
          </p:spPr>
          <p:txBody>
            <a:bodyPr spcFirstLastPara="1" wrap="square" lIns="91425" tIns="45700" rIns="91425" bIns="45700" anchor="ctr" anchorCtr="0">
              <a:noAutofit/>
            </a:bodyPr>
            <a:lstStyle/>
            <a:p>
              <a:pPr algn="ctr"/>
              <a:endParaRPr sz="2968">
                <a:solidFill>
                  <a:schemeClr val="dk1"/>
                </a:solidFill>
                <a:latin typeface="Calibri"/>
                <a:ea typeface="Calibri"/>
                <a:cs typeface="Calibri"/>
                <a:sym typeface="Calibri"/>
              </a:endParaRPr>
            </a:p>
          </p:txBody>
        </p:sp>
      </p:grpSp>
      <p:sp>
        <p:nvSpPr>
          <p:cNvPr id="98" name="Google Shape;98;p3"/>
          <p:cNvSpPr txBox="1"/>
          <p:nvPr/>
        </p:nvSpPr>
        <p:spPr>
          <a:xfrm>
            <a:off x="8211966" y="7461151"/>
            <a:ext cx="3396646" cy="1569660"/>
          </a:xfrm>
          <a:prstGeom prst="rect">
            <a:avLst/>
          </a:prstGeom>
          <a:noFill/>
          <a:ln>
            <a:noFill/>
          </a:ln>
        </p:spPr>
        <p:txBody>
          <a:bodyPr spcFirstLastPara="1" wrap="square" lIns="91425" tIns="45700" rIns="91425" bIns="45700" anchor="t" anchorCtr="0">
            <a:spAutoFit/>
          </a:bodyPr>
          <a:lstStyle/>
          <a:p>
            <a:pPr algn="ctr"/>
            <a:r>
              <a:rPr lang="en-US" sz="3200">
                <a:solidFill>
                  <a:schemeClr val="lt1"/>
                </a:solidFill>
                <a:latin typeface="Century Gothic"/>
                <a:ea typeface="Century Gothic"/>
                <a:cs typeface="Century Gothic"/>
                <a:sym typeface="Century Gothic"/>
              </a:rPr>
              <a:t>Comprehensive Personalized Support</a:t>
            </a:r>
            <a:endParaRPr/>
          </a:p>
        </p:txBody>
      </p:sp>
      <p:sp>
        <p:nvSpPr>
          <p:cNvPr id="99" name="Google Shape;99;p3"/>
          <p:cNvSpPr txBox="1"/>
          <p:nvPr/>
        </p:nvSpPr>
        <p:spPr>
          <a:xfrm>
            <a:off x="4660321" y="7461151"/>
            <a:ext cx="2698183" cy="1077218"/>
          </a:xfrm>
          <a:prstGeom prst="rect">
            <a:avLst/>
          </a:prstGeom>
          <a:noFill/>
          <a:ln>
            <a:noFill/>
          </a:ln>
        </p:spPr>
        <p:txBody>
          <a:bodyPr spcFirstLastPara="1" wrap="square" lIns="91425" tIns="45700" rIns="91425" bIns="45700" anchor="t" anchorCtr="0">
            <a:spAutoFit/>
          </a:bodyPr>
          <a:lstStyle/>
          <a:p>
            <a:pPr algn="ctr"/>
            <a:r>
              <a:rPr lang="en-US" sz="3200">
                <a:solidFill>
                  <a:schemeClr val="lt1"/>
                </a:solidFill>
                <a:latin typeface="Century Gothic"/>
                <a:ea typeface="Century Gothic"/>
                <a:cs typeface="Century Gothic"/>
                <a:sym typeface="Century Gothic"/>
              </a:rPr>
              <a:t>Good Outcomes</a:t>
            </a:r>
            <a:endParaRPr/>
          </a:p>
        </p:txBody>
      </p:sp>
      <p:sp>
        <p:nvSpPr>
          <p:cNvPr id="100" name="Google Shape;100;p3"/>
          <p:cNvSpPr txBox="1"/>
          <p:nvPr/>
        </p:nvSpPr>
        <p:spPr>
          <a:xfrm>
            <a:off x="12470692" y="7473572"/>
            <a:ext cx="2698183" cy="584775"/>
          </a:xfrm>
          <a:prstGeom prst="rect">
            <a:avLst/>
          </a:prstGeom>
          <a:noFill/>
          <a:ln>
            <a:noFill/>
          </a:ln>
        </p:spPr>
        <p:txBody>
          <a:bodyPr spcFirstLastPara="1" wrap="square" lIns="91425" tIns="45700" rIns="91425" bIns="45700" anchor="t" anchorCtr="0">
            <a:spAutoFit/>
          </a:bodyPr>
          <a:lstStyle/>
          <a:p>
            <a:pPr algn="ctr"/>
            <a:r>
              <a:rPr lang="en-US" sz="3200">
                <a:solidFill>
                  <a:schemeClr val="lt1"/>
                </a:solidFill>
                <a:latin typeface="Century Gothic"/>
                <a:ea typeface="Century Gothic"/>
                <a:cs typeface="Century Gothic"/>
                <a:sym typeface="Century Gothic"/>
              </a:rPr>
              <a:t>Affordable</a:t>
            </a:r>
            <a:endParaRPr/>
          </a:p>
        </p:txBody>
      </p:sp>
      <p:sp>
        <p:nvSpPr>
          <p:cNvPr id="101" name="Google Shape;101;p3"/>
          <p:cNvSpPr txBox="1"/>
          <p:nvPr/>
        </p:nvSpPr>
        <p:spPr>
          <a:xfrm>
            <a:off x="16361829" y="7461152"/>
            <a:ext cx="2698183" cy="2062103"/>
          </a:xfrm>
          <a:prstGeom prst="rect">
            <a:avLst/>
          </a:prstGeom>
          <a:noFill/>
          <a:ln>
            <a:noFill/>
          </a:ln>
        </p:spPr>
        <p:txBody>
          <a:bodyPr spcFirstLastPara="1" wrap="square" lIns="91425" tIns="45700" rIns="91425" bIns="45700" anchor="t" anchorCtr="0">
            <a:spAutoFit/>
          </a:bodyPr>
          <a:lstStyle/>
          <a:p>
            <a:pPr algn="ctr"/>
            <a:r>
              <a:rPr lang="en-US" sz="3200">
                <a:solidFill>
                  <a:schemeClr val="lt1"/>
                </a:solidFill>
                <a:latin typeface="Century Gothic"/>
                <a:ea typeface="Century Gothic"/>
                <a:cs typeface="Century Gothic"/>
                <a:sym typeface="Century Gothic"/>
              </a:rPr>
              <a:t>Creates Family Friendly Culture </a:t>
            </a:r>
            <a:endParaRPr/>
          </a:p>
        </p:txBody>
      </p:sp>
      <p:pic>
        <p:nvPicPr>
          <p:cNvPr id="102" name="Google Shape;102;p3" descr="Stroller"/>
          <p:cNvPicPr preferRelativeResize="0"/>
          <p:nvPr/>
        </p:nvPicPr>
        <p:blipFill rotWithShape="1">
          <a:blip r:embed="rId3">
            <a:alphaModFix/>
          </a:blip>
          <a:srcRect/>
          <a:stretch/>
        </p:blipFill>
        <p:spPr>
          <a:xfrm>
            <a:off x="17253719" y="5498060"/>
            <a:ext cx="914400" cy="914400"/>
          </a:xfrm>
          <a:prstGeom prst="rect">
            <a:avLst/>
          </a:prstGeom>
          <a:noFill/>
          <a:ln>
            <a:noFill/>
          </a:ln>
        </p:spPr>
      </p:pic>
      <p:pic>
        <p:nvPicPr>
          <p:cNvPr id="103" name="Google Shape;103;p3" descr="Piggy Bank"/>
          <p:cNvPicPr preferRelativeResize="0"/>
          <p:nvPr/>
        </p:nvPicPr>
        <p:blipFill rotWithShape="1">
          <a:blip r:embed="rId4">
            <a:alphaModFix/>
          </a:blip>
          <a:srcRect/>
          <a:stretch/>
        </p:blipFill>
        <p:spPr>
          <a:xfrm>
            <a:off x="13362582" y="5498060"/>
            <a:ext cx="914400" cy="914400"/>
          </a:xfrm>
          <a:prstGeom prst="rect">
            <a:avLst/>
          </a:prstGeom>
          <a:noFill/>
          <a:ln>
            <a:noFill/>
          </a:ln>
        </p:spPr>
      </p:pic>
      <p:pic>
        <p:nvPicPr>
          <p:cNvPr id="104" name="Google Shape;104;p3" descr="Bar graph with upward trend"/>
          <p:cNvPicPr preferRelativeResize="0"/>
          <p:nvPr/>
        </p:nvPicPr>
        <p:blipFill rotWithShape="1">
          <a:blip r:embed="rId5">
            <a:alphaModFix/>
          </a:blip>
          <a:srcRect/>
          <a:stretch/>
        </p:blipFill>
        <p:spPr>
          <a:xfrm>
            <a:off x="5552211" y="5498060"/>
            <a:ext cx="914400" cy="914400"/>
          </a:xfrm>
          <a:prstGeom prst="rect">
            <a:avLst/>
          </a:prstGeom>
          <a:noFill/>
          <a:ln>
            <a:noFill/>
          </a:ln>
        </p:spPr>
      </p:pic>
      <p:pic>
        <p:nvPicPr>
          <p:cNvPr id="105" name="Google Shape;105;p3" descr="Ribbon"/>
          <p:cNvPicPr preferRelativeResize="0"/>
          <p:nvPr/>
        </p:nvPicPr>
        <p:blipFill rotWithShape="1">
          <a:blip r:embed="rId6">
            <a:alphaModFix/>
          </a:blip>
          <a:srcRect/>
          <a:stretch/>
        </p:blipFill>
        <p:spPr>
          <a:xfrm>
            <a:off x="1661636" y="5502784"/>
            <a:ext cx="914400" cy="914400"/>
          </a:xfrm>
          <a:prstGeom prst="rect">
            <a:avLst/>
          </a:prstGeom>
          <a:noFill/>
          <a:ln>
            <a:noFill/>
          </a:ln>
        </p:spPr>
      </p:pic>
      <p:grpSp>
        <p:nvGrpSpPr>
          <p:cNvPr id="106" name="Google Shape;106;p3"/>
          <p:cNvGrpSpPr/>
          <p:nvPr/>
        </p:nvGrpSpPr>
        <p:grpSpPr>
          <a:xfrm>
            <a:off x="8570376" y="4606169"/>
            <a:ext cx="2698182" cy="2698182"/>
            <a:chOff x="8569582" y="4606169"/>
            <a:chExt cx="2698182" cy="2698182"/>
          </a:xfrm>
        </p:grpSpPr>
        <p:grpSp>
          <p:nvGrpSpPr>
            <p:cNvPr id="107" name="Google Shape;107;p3"/>
            <p:cNvGrpSpPr/>
            <p:nvPr/>
          </p:nvGrpSpPr>
          <p:grpSpPr>
            <a:xfrm>
              <a:off x="8569582" y="4606169"/>
              <a:ext cx="2698182" cy="2698182"/>
              <a:chOff x="8505967" y="4205633"/>
              <a:chExt cx="2698182" cy="2698182"/>
            </a:xfrm>
          </p:grpSpPr>
          <p:sp>
            <p:nvSpPr>
              <p:cNvPr id="108" name="Google Shape;108;p3"/>
              <p:cNvSpPr/>
              <p:nvPr/>
            </p:nvSpPr>
            <p:spPr>
              <a:xfrm>
                <a:off x="8742743" y="4451587"/>
                <a:ext cx="2206277" cy="2206277"/>
              </a:xfrm>
              <a:prstGeom prst="ellipse">
                <a:avLst/>
              </a:prstGeom>
              <a:solidFill>
                <a:schemeClr val="lt1"/>
              </a:solidFill>
              <a:ln w="25400" cap="flat" cmpd="sng">
                <a:solidFill>
                  <a:srgbClr val="BFBFBF"/>
                </a:solidFill>
                <a:prstDash val="solid"/>
                <a:round/>
                <a:headEnd type="none" w="sm" len="sm"/>
                <a:tailEnd type="none" w="sm" len="sm"/>
              </a:ln>
            </p:spPr>
            <p:txBody>
              <a:bodyPr spcFirstLastPara="1" wrap="square" lIns="91425" tIns="45700" rIns="91425" bIns="45700" anchor="ctr" anchorCtr="0">
                <a:noAutofit/>
              </a:bodyPr>
              <a:lstStyle/>
              <a:p>
                <a:pPr algn="ctr"/>
                <a:endParaRPr sz="2968">
                  <a:solidFill>
                    <a:schemeClr val="lt1"/>
                  </a:solidFill>
                  <a:latin typeface="Calibri"/>
                  <a:ea typeface="Calibri"/>
                  <a:cs typeface="Calibri"/>
                  <a:sym typeface="Calibri"/>
                </a:endParaRPr>
              </a:p>
            </p:txBody>
          </p:sp>
          <p:sp>
            <p:nvSpPr>
              <p:cNvPr id="109" name="Google Shape;109;p3"/>
              <p:cNvSpPr/>
              <p:nvPr/>
            </p:nvSpPr>
            <p:spPr>
              <a:xfrm>
                <a:off x="8505967" y="4205633"/>
                <a:ext cx="2698182" cy="2698182"/>
              </a:xfrm>
              <a:prstGeom prst="arc">
                <a:avLst>
                  <a:gd name="adj1" fmla="val 10812124"/>
                  <a:gd name="adj2" fmla="val 17362"/>
                </a:avLst>
              </a:prstGeom>
              <a:noFill/>
              <a:ln w="57150" cap="flat" cmpd="sng">
                <a:solidFill>
                  <a:srgbClr val="BFBFBF"/>
                </a:solidFill>
                <a:prstDash val="solid"/>
                <a:round/>
                <a:headEnd type="none" w="sm" len="sm"/>
                <a:tailEnd type="none" w="sm" len="sm"/>
              </a:ln>
            </p:spPr>
            <p:txBody>
              <a:bodyPr spcFirstLastPara="1" wrap="square" lIns="91425" tIns="45700" rIns="91425" bIns="45700" anchor="ctr" anchorCtr="0">
                <a:noAutofit/>
              </a:bodyPr>
              <a:lstStyle/>
              <a:p>
                <a:pPr algn="ctr"/>
                <a:endParaRPr sz="2968">
                  <a:solidFill>
                    <a:schemeClr val="dk1"/>
                  </a:solidFill>
                  <a:latin typeface="Calibri"/>
                  <a:ea typeface="Calibri"/>
                  <a:cs typeface="Calibri"/>
                  <a:sym typeface="Calibri"/>
                </a:endParaRPr>
              </a:p>
            </p:txBody>
          </p:sp>
        </p:grpSp>
        <p:pic>
          <p:nvPicPr>
            <p:cNvPr id="110" name="Google Shape;110;p3" descr="Users"/>
            <p:cNvPicPr preferRelativeResize="0"/>
            <p:nvPr/>
          </p:nvPicPr>
          <p:blipFill rotWithShape="1">
            <a:blip r:embed="rId7">
              <a:alphaModFix/>
            </a:blip>
            <a:srcRect/>
            <a:stretch/>
          </p:blipFill>
          <p:spPr>
            <a:xfrm>
              <a:off x="9452295" y="5498060"/>
              <a:ext cx="914400" cy="914400"/>
            </a:xfrm>
            <a:prstGeom prst="rect">
              <a:avLst/>
            </a:prstGeom>
            <a:noFill/>
            <a:ln>
              <a:noFill/>
            </a:ln>
          </p:spPr>
        </p:pic>
      </p:grpSp>
      <p:sp>
        <p:nvSpPr>
          <p:cNvPr id="111" name="Google Shape;111;p3"/>
          <p:cNvSpPr/>
          <p:nvPr/>
        </p:nvSpPr>
        <p:spPr>
          <a:xfrm>
            <a:off x="794" y="3308425"/>
            <a:ext cx="20104100" cy="8000916"/>
          </a:xfrm>
          <a:custGeom>
            <a:avLst/>
            <a:gdLst/>
            <a:ahLst/>
            <a:cxnLst/>
            <a:rect l="l" t="t" r="r" b="b"/>
            <a:pathLst>
              <a:path w="20104100" h="11308715" extrusionOk="0">
                <a:moveTo>
                  <a:pt x="0" y="0"/>
                </a:moveTo>
                <a:lnTo>
                  <a:pt x="20104099" y="0"/>
                </a:lnTo>
                <a:lnTo>
                  <a:pt x="20104099" y="11308556"/>
                </a:lnTo>
                <a:lnTo>
                  <a:pt x="0" y="11308556"/>
                </a:lnTo>
                <a:lnTo>
                  <a:pt x="0" y="0"/>
                </a:lnTo>
                <a:close/>
              </a:path>
            </a:pathLst>
          </a:custGeom>
          <a:solidFill>
            <a:srgbClr val="58539D"/>
          </a:solidFill>
          <a:ln>
            <a:noFill/>
          </a:ln>
        </p:spPr>
        <p:txBody>
          <a:bodyPr spcFirstLastPara="1" wrap="square" lIns="0" tIns="0" rIns="0" bIns="0" anchor="t" anchorCtr="0">
            <a:noAutofit/>
          </a:bodyPr>
          <a:lstStyle/>
          <a:p>
            <a:endParaRPr sz="1800">
              <a:solidFill>
                <a:srgbClr val="366092"/>
              </a:solidFill>
              <a:latin typeface="Calibri"/>
              <a:ea typeface="Calibri"/>
              <a:cs typeface="Calibri"/>
              <a:sym typeface="Calibri"/>
            </a:endParaRPr>
          </a:p>
        </p:txBody>
      </p:sp>
      <p:sp>
        <p:nvSpPr>
          <p:cNvPr id="112" name="Google Shape;112;p3"/>
          <p:cNvSpPr txBox="1"/>
          <p:nvPr/>
        </p:nvSpPr>
        <p:spPr>
          <a:xfrm>
            <a:off x="785389" y="1054573"/>
            <a:ext cx="4648200" cy="753000"/>
          </a:xfrm>
          <a:prstGeom prst="rect">
            <a:avLst/>
          </a:prstGeom>
          <a:noFill/>
          <a:ln>
            <a:noFill/>
          </a:ln>
        </p:spPr>
        <p:txBody>
          <a:bodyPr spcFirstLastPara="1" wrap="square" lIns="0" tIns="13950" rIns="0" bIns="0" anchor="t" anchorCtr="0">
            <a:spAutoFit/>
          </a:bodyPr>
          <a:lstStyle/>
          <a:p>
            <a:pPr marL="12700"/>
            <a:r>
              <a:rPr lang="en-US" sz="4800" b="1" dirty="0">
                <a:solidFill>
                  <a:srgbClr val="58539D"/>
                </a:solidFill>
                <a:latin typeface="Century Gothic"/>
                <a:ea typeface="Century Gothic"/>
                <a:cs typeface="Century Gothic"/>
                <a:sym typeface="Century Gothic"/>
              </a:rPr>
              <a:t>Core Values</a:t>
            </a:r>
            <a:endParaRPr sz="4800" b="1" dirty="0">
              <a:solidFill>
                <a:srgbClr val="58539D"/>
              </a:solidFill>
              <a:latin typeface="Century Gothic"/>
              <a:ea typeface="Century Gothic"/>
              <a:cs typeface="Century Gothic"/>
              <a:sym typeface="Century Gothic"/>
            </a:endParaRPr>
          </a:p>
        </p:txBody>
      </p:sp>
      <p:sp>
        <p:nvSpPr>
          <p:cNvPr id="113" name="Google Shape;113;p3"/>
          <p:cNvSpPr txBox="1"/>
          <p:nvPr/>
        </p:nvSpPr>
        <p:spPr>
          <a:xfrm>
            <a:off x="292844" y="7450890"/>
            <a:ext cx="3826369" cy="1077178"/>
          </a:xfrm>
          <a:prstGeom prst="rect">
            <a:avLst/>
          </a:prstGeom>
          <a:noFill/>
          <a:ln>
            <a:noFill/>
          </a:ln>
        </p:spPr>
        <p:txBody>
          <a:bodyPr spcFirstLastPara="1" wrap="square" lIns="91425" tIns="45700" rIns="91425" bIns="45700" anchor="t" anchorCtr="0">
            <a:spAutoFit/>
          </a:bodyPr>
          <a:lstStyle/>
          <a:p>
            <a:pPr algn="ctr"/>
            <a:r>
              <a:rPr lang="en-US" sz="3200" dirty="0">
                <a:solidFill>
                  <a:srgbClr val="FFFFFF"/>
                </a:solidFill>
                <a:latin typeface="Century Gothic"/>
                <a:ea typeface="Century Gothic"/>
                <a:cs typeface="Century Gothic"/>
                <a:sym typeface="Century Gothic"/>
              </a:rPr>
              <a:t>Transparency </a:t>
            </a:r>
            <a:br>
              <a:rPr lang="en-US" sz="3200" dirty="0">
                <a:solidFill>
                  <a:srgbClr val="FFFFFF"/>
                </a:solidFill>
                <a:latin typeface="Century Gothic"/>
                <a:ea typeface="Century Gothic"/>
                <a:cs typeface="Century Gothic"/>
                <a:sym typeface="Century Gothic"/>
              </a:rPr>
            </a:br>
            <a:r>
              <a:rPr lang="en-US" sz="3200" dirty="0">
                <a:solidFill>
                  <a:srgbClr val="FFFFFF"/>
                </a:solidFill>
                <a:latin typeface="Century Gothic"/>
                <a:ea typeface="Century Gothic"/>
                <a:cs typeface="Century Gothic"/>
                <a:sym typeface="Century Gothic"/>
              </a:rPr>
              <a:t>&amp; Accountability</a:t>
            </a:r>
            <a:endParaRPr dirty="0"/>
          </a:p>
        </p:txBody>
      </p:sp>
      <p:sp>
        <p:nvSpPr>
          <p:cNvPr id="114" name="Google Shape;114;p3"/>
          <p:cNvSpPr/>
          <p:nvPr/>
        </p:nvSpPr>
        <p:spPr>
          <a:xfrm>
            <a:off x="817759" y="777875"/>
            <a:ext cx="1536700" cy="0"/>
          </a:xfrm>
          <a:custGeom>
            <a:avLst/>
            <a:gdLst/>
            <a:ahLst/>
            <a:cxnLst/>
            <a:rect l="l" t="t" r="r" b="b"/>
            <a:pathLst>
              <a:path w="1536700" h="120000" extrusionOk="0">
                <a:moveTo>
                  <a:pt x="0" y="0"/>
                </a:moveTo>
                <a:lnTo>
                  <a:pt x="1536665" y="0"/>
                </a:lnTo>
              </a:path>
            </a:pathLst>
          </a:custGeom>
          <a:noFill/>
          <a:ln w="20925" cap="flat" cmpd="sng">
            <a:solidFill>
              <a:srgbClr val="009BC8"/>
            </a:solidFill>
            <a:prstDash val="solid"/>
            <a:round/>
            <a:headEnd type="none" w="sm" len="sm"/>
            <a:tailEnd type="none" w="sm" len="sm"/>
          </a:ln>
        </p:spPr>
        <p:txBody>
          <a:bodyPr spcFirstLastPara="1" wrap="square" lIns="0" tIns="0" rIns="0" bIns="0" anchor="t" anchorCtr="0">
            <a:noAutofit/>
          </a:bodyPr>
          <a:lstStyle/>
          <a:p>
            <a:endParaRPr sz="1800">
              <a:latin typeface="Calibri"/>
              <a:ea typeface="Calibri"/>
              <a:cs typeface="Calibri"/>
              <a:sym typeface="Calibri"/>
            </a:endParaRPr>
          </a:p>
        </p:txBody>
      </p:sp>
      <p:sp>
        <p:nvSpPr>
          <p:cNvPr id="116" name="Google Shape;116;p3"/>
          <p:cNvSpPr/>
          <p:nvPr/>
        </p:nvSpPr>
        <p:spPr>
          <a:xfrm>
            <a:off x="1006547" y="4852123"/>
            <a:ext cx="2206200" cy="2206200"/>
          </a:xfrm>
          <a:prstGeom prst="ellipse">
            <a:avLst/>
          </a:prstGeom>
          <a:solidFill>
            <a:srgbClr val="E5A124"/>
          </a:solidFill>
          <a:ln w="25400" cap="flat" cmpd="sng">
            <a:solidFill>
              <a:srgbClr val="BFBFBF"/>
            </a:solidFill>
            <a:prstDash val="solid"/>
            <a:round/>
            <a:headEnd type="none" w="sm" len="sm"/>
            <a:tailEnd type="none" w="sm" len="sm"/>
          </a:ln>
        </p:spPr>
        <p:txBody>
          <a:bodyPr spcFirstLastPara="1" wrap="square" lIns="91425" tIns="45700" rIns="91425" bIns="45700" anchor="ctr" anchorCtr="0">
            <a:noAutofit/>
          </a:bodyPr>
          <a:lstStyle/>
          <a:p>
            <a:pPr algn="ctr"/>
            <a:endParaRPr sz="2968" dirty="0">
              <a:solidFill>
                <a:srgbClr val="FFFFFF"/>
              </a:solidFill>
              <a:latin typeface="Calibri"/>
              <a:ea typeface="Calibri"/>
              <a:cs typeface="Calibri"/>
              <a:sym typeface="Calibri"/>
            </a:endParaRPr>
          </a:p>
        </p:txBody>
      </p:sp>
      <p:sp>
        <p:nvSpPr>
          <p:cNvPr id="119" name="Google Shape;119;p3"/>
          <p:cNvSpPr/>
          <p:nvPr/>
        </p:nvSpPr>
        <p:spPr>
          <a:xfrm>
            <a:off x="4906837" y="4852123"/>
            <a:ext cx="2206200" cy="2206200"/>
          </a:xfrm>
          <a:prstGeom prst="ellipse">
            <a:avLst/>
          </a:prstGeom>
          <a:solidFill>
            <a:srgbClr val="E5A124"/>
          </a:solidFill>
          <a:ln w="25400" cap="flat" cmpd="sng">
            <a:solidFill>
              <a:srgbClr val="BFBFBF"/>
            </a:solidFill>
            <a:prstDash val="solid"/>
            <a:round/>
            <a:headEnd type="none" w="sm" len="sm"/>
            <a:tailEnd type="none" w="sm" len="sm"/>
          </a:ln>
        </p:spPr>
        <p:txBody>
          <a:bodyPr spcFirstLastPara="1" wrap="square" lIns="91425" tIns="45700" rIns="91425" bIns="45700" anchor="ctr" anchorCtr="0">
            <a:noAutofit/>
          </a:bodyPr>
          <a:lstStyle/>
          <a:p>
            <a:pPr algn="ctr"/>
            <a:endParaRPr sz="2968">
              <a:solidFill>
                <a:srgbClr val="FFFFFF"/>
              </a:solidFill>
              <a:latin typeface="Calibri"/>
              <a:ea typeface="Calibri"/>
              <a:cs typeface="Calibri"/>
              <a:sym typeface="Calibri"/>
            </a:endParaRPr>
          </a:p>
        </p:txBody>
      </p:sp>
      <p:sp>
        <p:nvSpPr>
          <p:cNvPr id="122" name="Google Shape;122;p3"/>
          <p:cNvSpPr/>
          <p:nvPr/>
        </p:nvSpPr>
        <p:spPr>
          <a:xfrm>
            <a:off x="12707467" y="4852123"/>
            <a:ext cx="2206200" cy="2206200"/>
          </a:xfrm>
          <a:prstGeom prst="ellipse">
            <a:avLst/>
          </a:prstGeom>
          <a:solidFill>
            <a:srgbClr val="E5A124"/>
          </a:solidFill>
          <a:ln w="25400" cap="flat" cmpd="sng">
            <a:solidFill>
              <a:srgbClr val="BFBFBF"/>
            </a:solidFill>
            <a:prstDash val="solid"/>
            <a:round/>
            <a:headEnd type="none" w="sm" len="sm"/>
            <a:tailEnd type="none" w="sm" len="sm"/>
          </a:ln>
        </p:spPr>
        <p:txBody>
          <a:bodyPr spcFirstLastPara="1" wrap="square" lIns="91425" tIns="45700" rIns="91425" bIns="45700" anchor="ctr" anchorCtr="0">
            <a:noAutofit/>
          </a:bodyPr>
          <a:lstStyle/>
          <a:p>
            <a:pPr algn="ctr"/>
            <a:endParaRPr sz="2968">
              <a:solidFill>
                <a:srgbClr val="FFFFFF"/>
              </a:solidFill>
              <a:latin typeface="Calibri"/>
              <a:ea typeface="Calibri"/>
              <a:cs typeface="Calibri"/>
              <a:sym typeface="Calibri"/>
            </a:endParaRPr>
          </a:p>
        </p:txBody>
      </p:sp>
      <p:sp>
        <p:nvSpPr>
          <p:cNvPr id="125" name="Google Shape;125;p3"/>
          <p:cNvSpPr/>
          <p:nvPr/>
        </p:nvSpPr>
        <p:spPr>
          <a:xfrm>
            <a:off x="16607782" y="4852123"/>
            <a:ext cx="2206200" cy="2206200"/>
          </a:xfrm>
          <a:prstGeom prst="ellipse">
            <a:avLst/>
          </a:prstGeom>
          <a:solidFill>
            <a:srgbClr val="E5A124"/>
          </a:solidFill>
          <a:ln w="25400" cap="flat" cmpd="sng">
            <a:solidFill>
              <a:srgbClr val="BFBFBF"/>
            </a:solidFill>
            <a:prstDash val="solid"/>
            <a:round/>
            <a:headEnd type="none" w="sm" len="sm"/>
            <a:tailEnd type="none" w="sm" len="sm"/>
          </a:ln>
        </p:spPr>
        <p:txBody>
          <a:bodyPr spcFirstLastPara="1" wrap="square" lIns="91425" tIns="45700" rIns="91425" bIns="45700" anchor="ctr" anchorCtr="0">
            <a:noAutofit/>
          </a:bodyPr>
          <a:lstStyle/>
          <a:p>
            <a:pPr algn="ctr"/>
            <a:endParaRPr sz="2968">
              <a:solidFill>
                <a:srgbClr val="FFFFFF"/>
              </a:solidFill>
              <a:latin typeface="Calibri"/>
              <a:ea typeface="Calibri"/>
              <a:cs typeface="Calibri"/>
              <a:sym typeface="Calibri"/>
            </a:endParaRPr>
          </a:p>
        </p:txBody>
      </p:sp>
      <p:sp>
        <p:nvSpPr>
          <p:cNvPr id="127" name="Google Shape;127;p3"/>
          <p:cNvSpPr txBox="1"/>
          <p:nvPr/>
        </p:nvSpPr>
        <p:spPr>
          <a:xfrm>
            <a:off x="8211966" y="7461151"/>
            <a:ext cx="3396600" cy="1077178"/>
          </a:xfrm>
          <a:prstGeom prst="rect">
            <a:avLst/>
          </a:prstGeom>
          <a:noFill/>
          <a:ln>
            <a:noFill/>
          </a:ln>
        </p:spPr>
        <p:txBody>
          <a:bodyPr spcFirstLastPara="1" wrap="square" lIns="91425" tIns="45700" rIns="91425" bIns="45700" anchor="t" anchorCtr="0">
            <a:spAutoFit/>
          </a:bodyPr>
          <a:lstStyle/>
          <a:p>
            <a:pPr algn="ctr"/>
            <a:r>
              <a:rPr lang="en-US" sz="3200" dirty="0">
                <a:solidFill>
                  <a:srgbClr val="FFFFFF"/>
                </a:solidFill>
                <a:latin typeface="Century Gothic"/>
                <a:sym typeface="Century Gothic"/>
              </a:rPr>
              <a:t>Solution-Oriented</a:t>
            </a:r>
          </a:p>
        </p:txBody>
      </p:sp>
      <p:sp>
        <p:nvSpPr>
          <p:cNvPr id="128" name="Google Shape;128;p3"/>
          <p:cNvSpPr txBox="1"/>
          <p:nvPr/>
        </p:nvSpPr>
        <p:spPr>
          <a:xfrm>
            <a:off x="4429157" y="7473463"/>
            <a:ext cx="3180000" cy="1077300"/>
          </a:xfrm>
          <a:prstGeom prst="rect">
            <a:avLst/>
          </a:prstGeom>
          <a:noFill/>
          <a:ln>
            <a:noFill/>
          </a:ln>
        </p:spPr>
        <p:txBody>
          <a:bodyPr spcFirstLastPara="1" wrap="square" lIns="91425" tIns="45700" rIns="91425" bIns="45700" anchor="t" anchorCtr="0">
            <a:spAutoFit/>
          </a:bodyPr>
          <a:lstStyle/>
          <a:p>
            <a:pPr algn="ctr"/>
            <a:r>
              <a:rPr lang="en-US" sz="3200" dirty="0">
                <a:solidFill>
                  <a:srgbClr val="FFFFFF"/>
                </a:solidFill>
                <a:latin typeface="Century Gothic"/>
                <a:ea typeface="Century Gothic"/>
                <a:cs typeface="Century Gothic"/>
                <a:sym typeface="Century Gothic"/>
              </a:rPr>
              <a:t>Collaboration &amp; Service</a:t>
            </a:r>
            <a:endParaRPr dirty="0"/>
          </a:p>
        </p:txBody>
      </p:sp>
      <p:sp>
        <p:nvSpPr>
          <p:cNvPr id="129" name="Google Shape;129;p3"/>
          <p:cNvSpPr txBox="1"/>
          <p:nvPr/>
        </p:nvSpPr>
        <p:spPr>
          <a:xfrm>
            <a:off x="12470691" y="7473571"/>
            <a:ext cx="2698200" cy="1077178"/>
          </a:xfrm>
          <a:prstGeom prst="rect">
            <a:avLst/>
          </a:prstGeom>
          <a:noFill/>
          <a:ln>
            <a:noFill/>
          </a:ln>
        </p:spPr>
        <p:txBody>
          <a:bodyPr spcFirstLastPara="1" wrap="square" lIns="91425" tIns="45700" rIns="91425" bIns="45700" anchor="t" anchorCtr="0">
            <a:spAutoFit/>
          </a:bodyPr>
          <a:lstStyle/>
          <a:p>
            <a:pPr algn="ctr"/>
            <a:r>
              <a:rPr lang="en-US" sz="3200" dirty="0">
                <a:solidFill>
                  <a:srgbClr val="FFFFFF"/>
                </a:solidFill>
                <a:latin typeface="Century Gothic"/>
                <a:ea typeface="Century Gothic"/>
                <a:cs typeface="Century Gothic"/>
                <a:sym typeface="Century Gothic"/>
              </a:rPr>
              <a:t>Measurable Value</a:t>
            </a:r>
            <a:endParaRPr sz="3200" dirty="0">
              <a:solidFill>
                <a:srgbClr val="FFFFFF"/>
              </a:solidFill>
              <a:latin typeface="Century Gothic"/>
              <a:ea typeface="Century Gothic"/>
              <a:cs typeface="Century Gothic"/>
              <a:sym typeface="Century Gothic"/>
            </a:endParaRPr>
          </a:p>
        </p:txBody>
      </p:sp>
      <p:sp>
        <p:nvSpPr>
          <p:cNvPr id="130" name="Google Shape;130;p3"/>
          <p:cNvSpPr txBox="1"/>
          <p:nvPr/>
        </p:nvSpPr>
        <p:spPr>
          <a:xfrm>
            <a:off x="16361828" y="7461151"/>
            <a:ext cx="2698200" cy="1077300"/>
          </a:xfrm>
          <a:prstGeom prst="rect">
            <a:avLst/>
          </a:prstGeom>
          <a:noFill/>
          <a:ln>
            <a:noFill/>
          </a:ln>
        </p:spPr>
        <p:txBody>
          <a:bodyPr spcFirstLastPara="1" wrap="square" lIns="91425" tIns="45700" rIns="91425" bIns="45700" anchor="t" anchorCtr="0">
            <a:spAutoFit/>
          </a:bodyPr>
          <a:lstStyle/>
          <a:p>
            <a:pPr algn="ctr"/>
            <a:r>
              <a:rPr lang="en-US" sz="3200" dirty="0">
                <a:solidFill>
                  <a:srgbClr val="FFFFFF"/>
                </a:solidFill>
                <a:latin typeface="Century Gothic"/>
                <a:ea typeface="Century Gothic"/>
                <a:cs typeface="Century Gothic"/>
                <a:sym typeface="Century Gothic"/>
              </a:rPr>
              <a:t>Technology-Enabled</a:t>
            </a:r>
            <a:endParaRPr dirty="0"/>
          </a:p>
        </p:txBody>
      </p:sp>
      <p:sp>
        <p:nvSpPr>
          <p:cNvPr id="133" name="Google Shape;133;p3"/>
          <p:cNvSpPr/>
          <p:nvPr/>
        </p:nvSpPr>
        <p:spPr>
          <a:xfrm>
            <a:off x="8807152" y="4852123"/>
            <a:ext cx="2206200" cy="2206200"/>
          </a:xfrm>
          <a:prstGeom prst="ellipse">
            <a:avLst/>
          </a:prstGeom>
          <a:solidFill>
            <a:srgbClr val="E5A124"/>
          </a:solidFill>
          <a:ln w="25400" cap="flat" cmpd="sng">
            <a:solidFill>
              <a:srgbClr val="BFBFBF"/>
            </a:solidFill>
            <a:prstDash val="solid"/>
            <a:round/>
            <a:headEnd type="none" w="sm" len="sm"/>
            <a:tailEnd type="none" w="sm" len="sm"/>
          </a:ln>
        </p:spPr>
        <p:txBody>
          <a:bodyPr spcFirstLastPara="1" wrap="square" lIns="91425" tIns="45700" rIns="91425" bIns="45700" anchor="ctr" anchorCtr="0">
            <a:noAutofit/>
          </a:bodyPr>
          <a:lstStyle/>
          <a:p>
            <a:pPr algn="ctr"/>
            <a:endParaRPr sz="2968">
              <a:solidFill>
                <a:srgbClr val="FFFFFF"/>
              </a:solidFill>
              <a:latin typeface="Calibri"/>
              <a:ea typeface="Calibri"/>
              <a:cs typeface="Calibri"/>
              <a:sym typeface="Calibri"/>
            </a:endParaRPr>
          </a:p>
        </p:txBody>
      </p:sp>
      <p:pic>
        <p:nvPicPr>
          <p:cNvPr id="4" name="Graphic 3" descr="Glasses with solid fill">
            <a:extLst>
              <a:ext uri="{FF2B5EF4-FFF2-40B4-BE49-F238E27FC236}">
                <a16:creationId xmlns:a16="http://schemas.microsoft.com/office/drawing/2014/main" id="{D43198AE-DE6B-1151-2269-37DB6CBBA0DF}"/>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204436" y="5160322"/>
            <a:ext cx="1828800" cy="1828800"/>
          </a:xfrm>
          <a:prstGeom prst="rect">
            <a:avLst/>
          </a:prstGeom>
        </p:spPr>
      </p:pic>
      <p:pic>
        <p:nvPicPr>
          <p:cNvPr id="6" name="Graphic 5" descr="Users outline">
            <a:extLst>
              <a:ext uri="{FF2B5EF4-FFF2-40B4-BE49-F238E27FC236}">
                <a16:creationId xmlns:a16="http://schemas.microsoft.com/office/drawing/2014/main" id="{9EB3BFE0-B63D-68BE-5B94-D7265E87F6C2}"/>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5095011" y="5057981"/>
            <a:ext cx="1828800" cy="1828800"/>
          </a:xfrm>
          <a:prstGeom prst="rect">
            <a:avLst/>
          </a:prstGeom>
        </p:spPr>
      </p:pic>
      <p:pic>
        <p:nvPicPr>
          <p:cNvPr id="14" name="Graphic 13" descr="Cloud Computing with solid fill">
            <a:extLst>
              <a:ext uri="{FF2B5EF4-FFF2-40B4-BE49-F238E27FC236}">
                <a16:creationId xmlns:a16="http://schemas.microsoft.com/office/drawing/2014/main" id="{215CF3E2-13BE-8B93-8C98-C44B070642A3}"/>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16843841" y="5057981"/>
            <a:ext cx="1828800" cy="1828800"/>
          </a:xfrm>
          <a:prstGeom prst="rect">
            <a:avLst/>
          </a:prstGeom>
        </p:spPr>
      </p:pic>
      <p:pic>
        <p:nvPicPr>
          <p:cNvPr id="3" name="Graphic 2" descr="Puzzle pieces outline">
            <a:extLst>
              <a:ext uri="{FF2B5EF4-FFF2-40B4-BE49-F238E27FC236}">
                <a16:creationId xmlns:a16="http://schemas.microsoft.com/office/drawing/2014/main" id="{D921F79A-3421-2712-992F-571995CF103E}"/>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9232442" y="5164524"/>
            <a:ext cx="1532509" cy="1532509"/>
          </a:xfrm>
          <a:prstGeom prst="rect">
            <a:avLst/>
          </a:prstGeom>
        </p:spPr>
      </p:pic>
      <p:pic>
        <p:nvPicPr>
          <p:cNvPr id="11" name="Graphic 10" descr="Gantt Chart with solid fill">
            <a:extLst>
              <a:ext uri="{FF2B5EF4-FFF2-40B4-BE49-F238E27FC236}">
                <a16:creationId xmlns:a16="http://schemas.microsoft.com/office/drawing/2014/main" id="{FA958F53-DE8E-20DB-D86E-CC2DC2D7FFDD}"/>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flipH="1">
            <a:off x="13051468" y="5230394"/>
            <a:ext cx="1522947" cy="1522947"/>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D5A99EF0-7FFF-FEE8-ABA1-D81175F47D2B}"/>
              </a:ext>
            </a:extLst>
          </p:cNvPr>
          <p:cNvGrpSpPr/>
          <p:nvPr/>
        </p:nvGrpSpPr>
        <p:grpSpPr>
          <a:xfrm>
            <a:off x="317300" y="1713401"/>
            <a:ext cx="6001220" cy="1029595"/>
            <a:chOff x="476206" y="471704"/>
            <a:chExt cx="3639145" cy="624347"/>
          </a:xfrm>
        </p:grpSpPr>
        <p:sp>
          <p:nvSpPr>
            <p:cNvPr id="28" name="object 17">
              <a:extLst>
                <a:ext uri="{FF2B5EF4-FFF2-40B4-BE49-F238E27FC236}">
                  <a16:creationId xmlns:a16="http://schemas.microsoft.com/office/drawing/2014/main" id="{75FDF5DF-B32E-CC4C-B3FD-11A3450DA3FA}"/>
                </a:ext>
              </a:extLst>
            </p:cNvPr>
            <p:cNvSpPr txBox="1"/>
            <p:nvPr/>
          </p:nvSpPr>
          <p:spPr>
            <a:xfrm>
              <a:off x="476206" y="639494"/>
              <a:ext cx="3639145" cy="456557"/>
            </a:xfrm>
            <a:prstGeom prst="rect">
              <a:avLst/>
            </a:prstGeom>
          </p:spPr>
          <p:txBody>
            <a:bodyPr vert="horz" wrap="square" lIns="0" tIns="13969" rIns="0" bIns="0" rtlCol="0">
              <a:spAutoFit/>
            </a:bodyPr>
            <a:lstStyle/>
            <a:p>
              <a:pPr marL="12700">
                <a:spcBef>
                  <a:spcPts val="110"/>
                </a:spcBef>
              </a:pPr>
              <a:r>
                <a:rPr lang="en-US" sz="4801" b="1" spc="180" dirty="0">
                  <a:solidFill>
                    <a:srgbClr val="E5A124"/>
                  </a:solidFill>
                  <a:latin typeface="Century Gothic" panose="020B0502020202020204" pitchFamily="34" charset="0"/>
                  <a:cs typeface="Calibri"/>
                </a:rPr>
                <a:t>Brand Pyramid</a:t>
              </a:r>
            </a:p>
          </p:txBody>
        </p:sp>
        <p:sp>
          <p:nvSpPr>
            <p:cNvPr id="38" name="object 6">
              <a:extLst>
                <a:ext uri="{FF2B5EF4-FFF2-40B4-BE49-F238E27FC236}">
                  <a16:creationId xmlns:a16="http://schemas.microsoft.com/office/drawing/2014/main" id="{8658FBD9-8C22-824C-BC60-BDD7AADB4F15}"/>
                </a:ext>
              </a:extLst>
            </p:cNvPr>
            <p:cNvSpPr/>
            <p:nvPr/>
          </p:nvSpPr>
          <p:spPr>
            <a:xfrm>
              <a:off x="495836" y="471704"/>
              <a:ext cx="931856" cy="0"/>
            </a:xfrm>
            <a:custGeom>
              <a:avLst/>
              <a:gdLst/>
              <a:ahLst/>
              <a:cxnLst/>
              <a:rect l="l" t="t" r="r" b="b"/>
              <a:pathLst>
                <a:path w="1536700">
                  <a:moveTo>
                    <a:pt x="0" y="0"/>
                  </a:moveTo>
                  <a:lnTo>
                    <a:pt x="1536665" y="0"/>
                  </a:lnTo>
                </a:path>
              </a:pathLst>
            </a:custGeom>
            <a:ln w="20941">
              <a:solidFill>
                <a:srgbClr val="E5A124"/>
              </a:solidFill>
            </a:ln>
          </p:spPr>
          <p:txBody>
            <a:bodyPr wrap="square" lIns="0" tIns="0" rIns="0" bIns="0" rtlCol="0"/>
            <a:lstStyle/>
            <a:p>
              <a:endParaRPr sz="1801"/>
            </a:p>
          </p:txBody>
        </p:sp>
      </p:grpSp>
      <p:grpSp>
        <p:nvGrpSpPr>
          <p:cNvPr id="31" name="Group 30">
            <a:extLst>
              <a:ext uri="{FF2B5EF4-FFF2-40B4-BE49-F238E27FC236}">
                <a16:creationId xmlns:a16="http://schemas.microsoft.com/office/drawing/2014/main" id="{CA9AECDF-176D-B445-BB8F-44E7E58B082B}"/>
              </a:ext>
            </a:extLst>
          </p:cNvPr>
          <p:cNvGrpSpPr/>
          <p:nvPr/>
        </p:nvGrpSpPr>
        <p:grpSpPr>
          <a:xfrm>
            <a:off x="2898091" y="356067"/>
            <a:ext cx="13492361" cy="10708809"/>
            <a:chOff x="1005205" y="2043959"/>
            <a:chExt cx="9800749" cy="7912510"/>
          </a:xfrm>
        </p:grpSpPr>
        <p:sp>
          <p:nvSpPr>
            <p:cNvPr id="37" name="Rectangle 36">
              <a:extLst>
                <a:ext uri="{FF2B5EF4-FFF2-40B4-BE49-F238E27FC236}">
                  <a16:creationId xmlns:a16="http://schemas.microsoft.com/office/drawing/2014/main" id="{222BA654-DDBB-5E4C-A7B2-0B5BCC668D54}"/>
                </a:ext>
              </a:extLst>
            </p:cNvPr>
            <p:cNvSpPr/>
            <p:nvPr/>
          </p:nvSpPr>
          <p:spPr>
            <a:xfrm>
              <a:off x="2513012" y="5293429"/>
              <a:ext cx="6785134" cy="1413570"/>
            </a:xfrm>
            <a:prstGeom prst="rect">
              <a:avLst/>
            </a:prstGeom>
            <a:solidFill>
              <a:srgbClr val="585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09" dirty="0">
                <a:solidFill>
                  <a:schemeClr val="tx2"/>
                </a:solidFill>
              </a:endParaRPr>
            </a:p>
          </p:txBody>
        </p:sp>
        <p:sp>
          <p:nvSpPr>
            <p:cNvPr id="39" name="Rectangle 38">
              <a:extLst>
                <a:ext uri="{FF2B5EF4-FFF2-40B4-BE49-F238E27FC236}">
                  <a16:creationId xmlns:a16="http://schemas.microsoft.com/office/drawing/2014/main" id="{F74F509D-1FE1-CD4F-A0C4-2F6A19E781FA}"/>
                </a:ext>
              </a:extLst>
            </p:cNvPr>
            <p:cNvSpPr/>
            <p:nvPr/>
          </p:nvSpPr>
          <p:spPr>
            <a:xfrm>
              <a:off x="1005205" y="8542899"/>
              <a:ext cx="9800749" cy="1413570"/>
            </a:xfrm>
            <a:prstGeom prst="rect">
              <a:avLst/>
            </a:prstGeom>
            <a:solidFill>
              <a:srgbClr val="585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09" dirty="0">
                <a:solidFill>
                  <a:schemeClr val="tx2"/>
                </a:solidFill>
              </a:endParaRPr>
            </a:p>
          </p:txBody>
        </p:sp>
        <p:sp>
          <p:nvSpPr>
            <p:cNvPr id="40" name="Rectangle 39">
              <a:extLst>
                <a:ext uri="{FF2B5EF4-FFF2-40B4-BE49-F238E27FC236}">
                  <a16:creationId xmlns:a16="http://schemas.microsoft.com/office/drawing/2014/main" id="{B11BAC71-FE77-C14C-AE98-AF76F372B2EC}"/>
                </a:ext>
              </a:extLst>
            </p:cNvPr>
            <p:cNvSpPr/>
            <p:nvPr/>
          </p:nvSpPr>
          <p:spPr>
            <a:xfrm>
              <a:off x="1759109" y="6918164"/>
              <a:ext cx="8292941" cy="1413570"/>
            </a:xfrm>
            <a:prstGeom prst="rect">
              <a:avLst/>
            </a:prstGeom>
            <a:solidFill>
              <a:srgbClr val="585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09" dirty="0"/>
            </a:p>
          </p:txBody>
        </p:sp>
        <p:sp>
          <p:nvSpPr>
            <p:cNvPr id="41" name="Rectangle 40">
              <a:extLst>
                <a:ext uri="{FF2B5EF4-FFF2-40B4-BE49-F238E27FC236}">
                  <a16:creationId xmlns:a16="http://schemas.microsoft.com/office/drawing/2014/main" id="{FC069C3C-C2D6-D04D-B46A-B1CA51A139CE}"/>
                </a:ext>
              </a:extLst>
            </p:cNvPr>
            <p:cNvSpPr/>
            <p:nvPr/>
          </p:nvSpPr>
          <p:spPr>
            <a:xfrm>
              <a:off x="3266916" y="3668694"/>
              <a:ext cx="5277326" cy="1413570"/>
            </a:xfrm>
            <a:prstGeom prst="rect">
              <a:avLst/>
            </a:prstGeom>
            <a:solidFill>
              <a:srgbClr val="585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09" dirty="0"/>
            </a:p>
          </p:txBody>
        </p:sp>
        <p:sp>
          <p:nvSpPr>
            <p:cNvPr id="42" name="Rectangle 41">
              <a:extLst>
                <a:ext uri="{FF2B5EF4-FFF2-40B4-BE49-F238E27FC236}">
                  <a16:creationId xmlns:a16="http://schemas.microsoft.com/office/drawing/2014/main" id="{FDA1D0E6-F92B-B046-84D6-59A68D7BE83D}"/>
                </a:ext>
              </a:extLst>
            </p:cNvPr>
            <p:cNvSpPr/>
            <p:nvPr/>
          </p:nvSpPr>
          <p:spPr>
            <a:xfrm>
              <a:off x="4020820" y="2043959"/>
              <a:ext cx="3769519" cy="1413570"/>
            </a:xfrm>
            <a:prstGeom prst="rect">
              <a:avLst/>
            </a:prstGeom>
            <a:solidFill>
              <a:srgbClr val="5853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09" dirty="0">
                <a:solidFill>
                  <a:schemeClr val="tx2"/>
                </a:solidFill>
              </a:endParaRPr>
            </a:p>
          </p:txBody>
        </p:sp>
        <p:sp>
          <p:nvSpPr>
            <p:cNvPr id="43" name="Trapezoid 42">
              <a:extLst>
                <a:ext uri="{FF2B5EF4-FFF2-40B4-BE49-F238E27FC236}">
                  <a16:creationId xmlns:a16="http://schemas.microsoft.com/office/drawing/2014/main" id="{DA65BE1E-C6A0-8E4A-A7ED-C95A43E26E06}"/>
                </a:ext>
              </a:extLst>
            </p:cNvPr>
            <p:cNvSpPr/>
            <p:nvPr/>
          </p:nvSpPr>
          <p:spPr>
            <a:xfrm flipH="1">
              <a:off x="3266916" y="3457529"/>
              <a:ext cx="5277326" cy="212933"/>
            </a:xfrm>
            <a:prstGeom prst="trapezoid">
              <a:avLst>
                <a:gd name="adj" fmla="val 350542"/>
              </a:avLst>
            </a:prstGeom>
            <a:solidFill>
              <a:srgbClr val="E5A1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09"/>
            </a:p>
          </p:txBody>
        </p:sp>
        <p:sp>
          <p:nvSpPr>
            <p:cNvPr id="44" name="Trapezoid 43">
              <a:extLst>
                <a:ext uri="{FF2B5EF4-FFF2-40B4-BE49-F238E27FC236}">
                  <a16:creationId xmlns:a16="http://schemas.microsoft.com/office/drawing/2014/main" id="{ED9E8402-78D0-624E-9DCE-9252C5FF8F9D}"/>
                </a:ext>
              </a:extLst>
            </p:cNvPr>
            <p:cNvSpPr/>
            <p:nvPr/>
          </p:nvSpPr>
          <p:spPr>
            <a:xfrm flipH="1">
              <a:off x="2513012" y="5080496"/>
              <a:ext cx="6785134" cy="212933"/>
            </a:xfrm>
            <a:prstGeom prst="trapezoid">
              <a:avLst>
                <a:gd name="adj" fmla="val 350542"/>
              </a:avLst>
            </a:prstGeom>
            <a:solidFill>
              <a:srgbClr val="E5A1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09"/>
            </a:p>
          </p:txBody>
        </p:sp>
        <p:sp>
          <p:nvSpPr>
            <p:cNvPr id="45" name="Trapezoid 44">
              <a:extLst>
                <a:ext uri="{FF2B5EF4-FFF2-40B4-BE49-F238E27FC236}">
                  <a16:creationId xmlns:a16="http://schemas.microsoft.com/office/drawing/2014/main" id="{72D4DA60-5AB3-2244-9270-F4978D32C5C8}"/>
                </a:ext>
              </a:extLst>
            </p:cNvPr>
            <p:cNvSpPr/>
            <p:nvPr/>
          </p:nvSpPr>
          <p:spPr>
            <a:xfrm flipH="1">
              <a:off x="1759109" y="6705231"/>
              <a:ext cx="8292941" cy="212933"/>
            </a:xfrm>
            <a:prstGeom prst="trapezoid">
              <a:avLst>
                <a:gd name="adj" fmla="val 350542"/>
              </a:avLst>
            </a:prstGeom>
            <a:solidFill>
              <a:srgbClr val="E5A1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09"/>
            </a:p>
          </p:txBody>
        </p:sp>
        <p:sp>
          <p:nvSpPr>
            <p:cNvPr id="46" name="Trapezoid 45">
              <a:extLst>
                <a:ext uri="{FF2B5EF4-FFF2-40B4-BE49-F238E27FC236}">
                  <a16:creationId xmlns:a16="http://schemas.microsoft.com/office/drawing/2014/main" id="{C6140620-9E35-B24E-B518-8F6C5BB8743E}"/>
                </a:ext>
              </a:extLst>
            </p:cNvPr>
            <p:cNvSpPr/>
            <p:nvPr/>
          </p:nvSpPr>
          <p:spPr>
            <a:xfrm flipH="1">
              <a:off x="1005205" y="8329967"/>
              <a:ext cx="9800749" cy="212932"/>
            </a:xfrm>
            <a:prstGeom prst="trapezoid">
              <a:avLst>
                <a:gd name="adj" fmla="val 350542"/>
              </a:avLst>
            </a:prstGeom>
            <a:solidFill>
              <a:srgbClr val="E5A1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09"/>
            </a:p>
          </p:txBody>
        </p:sp>
      </p:grpSp>
      <p:sp>
        <p:nvSpPr>
          <p:cNvPr id="47" name="TextBox 46">
            <a:extLst>
              <a:ext uri="{FF2B5EF4-FFF2-40B4-BE49-F238E27FC236}">
                <a16:creationId xmlns:a16="http://schemas.microsoft.com/office/drawing/2014/main" id="{49D500F8-3D99-3444-8B44-D9B903BDB0C9}"/>
              </a:ext>
            </a:extLst>
          </p:cNvPr>
          <p:cNvSpPr txBox="1"/>
          <p:nvPr/>
        </p:nvSpPr>
        <p:spPr>
          <a:xfrm>
            <a:off x="6318520" y="2922344"/>
            <a:ext cx="6724380" cy="1231106"/>
          </a:xfrm>
          <a:prstGeom prst="rect">
            <a:avLst/>
          </a:prstGeom>
          <a:noFill/>
        </p:spPr>
        <p:txBody>
          <a:bodyPr wrap="square" lIns="0" tIns="0" rIns="0" bIns="0" rtlCol="0" anchor="ctr">
            <a:spAutoFit/>
          </a:bodyPr>
          <a:lstStyle/>
          <a:p>
            <a:pPr marR="5081" algn="ctr"/>
            <a:r>
              <a:rPr lang="en-US" sz="2000" spc="125" dirty="0">
                <a:solidFill>
                  <a:schemeClr val="bg1"/>
                </a:solidFill>
                <a:latin typeface="Century Gothic" panose="020B0502020202020204" pitchFamily="34" charset="0"/>
                <a:cs typeface="Calibri"/>
              </a:rPr>
              <a:t>Employers find the support, clarity, and transparency they need to trust our solutions. In being empowered to make informed decisions, employers feel control and relief.</a:t>
            </a:r>
            <a:endParaRPr lang="en-US" sz="2000" dirty="0">
              <a:solidFill>
                <a:schemeClr val="bg1"/>
              </a:solidFill>
              <a:latin typeface="Century Gothic" panose="020B0502020202020204" pitchFamily="34" charset="0"/>
              <a:cs typeface="Calibri"/>
            </a:endParaRPr>
          </a:p>
        </p:txBody>
      </p:sp>
      <p:sp>
        <p:nvSpPr>
          <p:cNvPr id="48" name="TextBox 47">
            <a:extLst>
              <a:ext uri="{FF2B5EF4-FFF2-40B4-BE49-F238E27FC236}">
                <a16:creationId xmlns:a16="http://schemas.microsoft.com/office/drawing/2014/main" id="{EE9541EA-F0C7-9B43-8322-5DD76E36F736}"/>
              </a:ext>
            </a:extLst>
          </p:cNvPr>
          <p:cNvSpPr txBox="1"/>
          <p:nvPr/>
        </p:nvSpPr>
        <p:spPr>
          <a:xfrm>
            <a:off x="4993363" y="5203223"/>
            <a:ext cx="9340865" cy="1116717"/>
          </a:xfrm>
          <a:prstGeom prst="rect">
            <a:avLst/>
          </a:prstGeom>
          <a:noFill/>
        </p:spPr>
        <p:txBody>
          <a:bodyPr wrap="square" lIns="0" tIns="0" rIns="0" bIns="0" rtlCol="0" anchor="ctr">
            <a:spAutoFit/>
          </a:bodyPr>
          <a:lstStyle/>
          <a:p>
            <a:pPr marL="5081" algn="ctr">
              <a:spcBef>
                <a:spcPts val="556"/>
              </a:spcBef>
            </a:pPr>
            <a:r>
              <a:rPr lang="en-US" sz="1814" spc="91" dirty="0">
                <a:solidFill>
                  <a:schemeClr val="bg1"/>
                </a:solidFill>
                <a:latin typeface="Century Gothic" panose="020B0502020202020204" pitchFamily="34" charset="0"/>
                <a:cs typeface="Calibri"/>
              </a:rPr>
              <a:t>We are the information and execution hub employers use to proactively manage and measure vendor ROI. We have engineered a platform where technology augments human expertise, providing real time and granular insights that allow us to continuously improve value.</a:t>
            </a:r>
          </a:p>
        </p:txBody>
      </p:sp>
      <p:sp>
        <p:nvSpPr>
          <p:cNvPr id="49" name="TextBox 48">
            <a:extLst>
              <a:ext uri="{FF2B5EF4-FFF2-40B4-BE49-F238E27FC236}">
                <a16:creationId xmlns:a16="http://schemas.microsoft.com/office/drawing/2014/main" id="{DDE36A93-B2F7-CE4E-A67B-A5F90AE9B25E}"/>
              </a:ext>
            </a:extLst>
          </p:cNvPr>
          <p:cNvSpPr txBox="1"/>
          <p:nvPr/>
        </p:nvSpPr>
        <p:spPr>
          <a:xfrm>
            <a:off x="4459258" y="7474423"/>
            <a:ext cx="10267511" cy="923330"/>
          </a:xfrm>
          <a:prstGeom prst="rect">
            <a:avLst/>
          </a:prstGeom>
          <a:noFill/>
        </p:spPr>
        <p:txBody>
          <a:bodyPr wrap="square" lIns="0" tIns="0" rIns="0" bIns="0" rtlCol="0" anchor="ctr">
            <a:spAutoFit/>
          </a:bodyPr>
          <a:lstStyle/>
          <a:p>
            <a:pPr marL="9525" algn="ctr">
              <a:spcBef>
                <a:spcPts val="735"/>
              </a:spcBef>
            </a:pPr>
            <a:r>
              <a:rPr lang="en-US" sz="2000" spc="110" dirty="0">
                <a:solidFill>
                  <a:schemeClr val="bg1"/>
                </a:solidFill>
                <a:latin typeface="Century Gothic" panose="020B0502020202020204" pitchFamily="34" charset="0"/>
                <a:cs typeface="Calibri"/>
              </a:rPr>
              <a:t>Employers who are motivated to improve their health plans and open to consider innovative solutions. They might not know where to start, but they believe that there’s something better than the status quo.</a:t>
            </a:r>
          </a:p>
        </p:txBody>
      </p:sp>
      <p:sp>
        <p:nvSpPr>
          <p:cNvPr id="50" name="TextBox 49">
            <a:extLst>
              <a:ext uri="{FF2B5EF4-FFF2-40B4-BE49-F238E27FC236}">
                <a16:creationId xmlns:a16="http://schemas.microsoft.com/office/drawing/2014/main" id="{FCB2BFBF-ED6F-3948-88A7-7CF716265E0A}"/>
              </a:ext>
            </a:extLst>
          </p:cNvPr>
          <p:cNvSpPr txBox="1"/>
          <p:nvPr/>
        </p:nvSpPr>
        <p:spPr>
          <a:xfrm>
            <a:off x="3776599" y="9249944"/>
            <a:ext cx="11575979" cy="1523815"/>
          </a:xfrm>
          <a:prstGeom prst="rect">
            <a:avLst/>
          </a:prstGeom>
          <a:noFill/>
        </p:spPr>
        <p:txBody>
          <a:bodyPr wrap="square" lIns="0" tIns="0" rIns="0" bIns="0" rtlCol="0" anchor="ctr">
            <a:spAutoFit/>
          </a:bodyPr>
          <a:lstStyle/>
          <a:p>
            <a:pPr marL="1101106" marR="5081" indent="-1089041" algn="ctr">
              <a:lnSpc>
                <a:spcPct val="121500"/>
              </a:lnSpc>
              <a:spcBef>
                <a:spcPts val="101"/>
              </a:spcBef>
            </a:pPr>
            <a:r>
              <a:rPr lang="en-US" sz="2800" b="1" spc="125" dirty="0">
                <a:solidFill>
                  <a:schemeClr val="bg1"/>
                </a:solidFill>
                <a:latin typeface="Century Gothic" panose="020B0502020202020204" pitchFamily="34" charset="0"/>
                <a:cs typeface="Calibri"/>
              </a:rPr>
              <a:t>We empower our clients to proactively manage their health spend, hold their vendors accountable, and improve their employees’ livelihood.</a:t>
            </a:r>
            <a:endParaRPr lang="en-US" sz="2800" b="1" dirty="0">
              <a:solidFill>
                <a:schemeClr val="bg1"/>
              </a:solidFill>
              <a:latin typeface="Century Gothic" panose="020B0502020202020204" pitchFamily="34" charset="0"/>
              <a:cs typeface="Calibri"/>
            </a:endParaRPr>
          </a:p>
        </p:txBody>
      </p:sp>
      <p:sp>
        <p:nvSpPr>
          <p:cNvPr id="51" name="TextBox 50">
            <a:extLst>
              <a:ext uri="{FF2B5EF4-FFF2-40B4-BE49-F238E27FC236}">
                <a16:creationId xmlns:a16="http://schemas.microsoft.com/office/drawing/2014/main" id="{53CB0809-8852-104B-92B1-0B7F9CC57E64}"/>
              </a:ext>
            </a:extLst>
          </p:cNvPr>
          <p:cNvSpPr txBox="1"/>
          <p:nvPr/>
        </p:nvSpPr>
        <p:spPr>
          <a:xfrm>
            <a:off x="7172383" y="587678"/>
            <a:ext cx="4848623" cy="1615186"/>
          </a:xfrm>
          <a:prstGeom prst="rect">
            <a:avLst/>
          </a:prstGeom>
          <a:noFill/>
        </p:spPr>
        <p:txBody>
          <a:bodyPr wrap="square" rtlCol="0">
            <a:spAutoFit/>
          </a:bodyPr>
          <a:lstStyle/>
          <a:p>
            <a:pPr algn="ctr"/>
            <a:r>
              <a:rPr lang="en-US" sz="1979" b="1" dirty="0">
                <a:solidFill>
                  <a:schemeClr val="bg1"/>
                </a:solidFill>
                <a:latin typeface="Century Gothic" panose="020B0502020202020204" pitchFamily="34" charset="0"/>
              </a:rPr>
              <a:t>We act as a plan manager and thought partner, activating our insight to measurably improve the quality and affordability of employer-sponsored health plans. </a:t>
            </a:r>
          </a:p>
        </p:txBody>
      </p:sp>
      <p:sp>
        <p:nvSpPr>
          <p:cNvPr id="52" name="object 13">
            <a:extLst>
              <a:ext uri="{FF2B5EF4-FFF2-40B4-BE49-F238E27FC236}">
                <a16:creationId xmlns:a16="http://schemas.microsoft.com/office/drawing/2014/main" id="{D158CE73-6C01-1443-8716-C3FDEF0AE9CC}"/>
              </a:ext>
            </a:extLst>
          </p:cNvPr>
          <p:cNvSpPr txBox="1"/>
          <p:nvPr/>
        </p:nvSpPr>
        <p:spPr>
          <a:xfrm>
            <a:off x="12610268" y="1030667"/>
            <a:ext cx="2092418" cy="383309"/>
          </a:xfrm>
          <a:prstGeom prst="rect">
            <a:avLst/>
          </a:prstGeom>
        </p:spPr>
        <p:txBody>
          <a:bodyPr vert="horz" wrap="square" lIns="0" tIns="13969" rIns="0" bIns="0" rtlCol="0">
            <a:spAutoFit/>
          </a:bodyPr>
          <a:lstStyle/>
          <a:p>
            <a:pPr marL="12700">
              <a:spcBef>
                <a:spcPts val="110"/>
              </a:spcBef>
            </a:pPr>
            <a:r>
              <a:rPr sz="2399" b="1" spc="101" dirty="0">
                <a:solidFill>
                  <a:srgbClr val="E5A124"/>
                </a:solidFill>
                <a:latin typeface="Century Gothic" panose="020B0502020202020204" pitchFamily="34" charset="0"/>
                <a:cs typeface="Calibri"/>
              </a:rPr>
              <a:t>BRAND</a:t>
            </a:r>
            <a:r>
              <a:rPr sz="2399" b="1" spc="-35" dirty="0">
                <a:solidFill>
                  <a:srgbClr val="E5A124"/>
                </a:solidFill>
                <a:latin typeface="Century Gothic" panose="020B0502020202020204" pitchFamily="34" charset="0"/>
                <a:cs typeface="Calibri"/>
              </a:rPr>
              <a:t> </a:t>
            </a:r>
            <a:r>
              <a:rPr sz="2399" b="1" spc="74" dirty="0">
                <a:solidFill>
                  <a:srgbClr val="E5A124"/>
                </a:solidFill>
                <a:latin typeface="Century Gothic" panose="020B0502020202020204" pitchFamily="34" charset="0"/>
                <a:cs typeface="Calibri"/>
              </a:rPr>
              <a:t>IDEA</a:t>
            </a:r>
            <a:endParaRPr sz="2399" b="1" dirty="0">
              <a:solidFill>
                <a:srgbClr val="E5A124"/>
              </a:solidFill>
              <a:latin typeface="Century Gothic" panose="020B0502020202020204" pitchFamily="34" charset="0"/>
              <a:cs typeface="Calibri"/>
            </a:endParaRPr>
          </a:p>
        </p:txBody>
      </p:sp>
      <p:sp>
        <p:nvSpPr>
          <p:cNvPr id="53" name="object 13">
            <a:extLst>
              <a:ext uri="{FF2B5EF4-FFF2-40B4-BE49-F238E27FC236}">
                <a16:creationId xmlns:a16="http://schemas.microsoft.com/office/drawing/2014/main" id="{4AE77E0B-BC54-914E-8930-92CF23EBC85D}"/>
              </a:ext>
            </a:extLst>
          </p:cNvPr>
          <p:cNvSpPr txBox="1"/>
          <p:nvPr/>
        </p:nvSpPr>
        <p:spPr>
          <a:xfrm>
            <a:off x="13656477" y="3222123"/>
            <a:ext cx="3716076" cy="383309"/>
          </a:xfrm>
          <a:prstGeom prst="rect">
            <a:avLst/>
          </a:prstGeom>
        </p:spPr>
        <p:txBody>
          <a:bodyPr vert="horz" wrap="square" lIns="0" tIns="13969" rIns="0" bIns="0" rtlCol="0">
            <a:spAutoFit/>
          </a:bodyPr>
          <a:lstStyle/>
          <a:p>
            <a:pPr marL="12700">
              <a:spcBef>
                <a:spcPts val="110"/>
              </a:spcBef>
            </a:pPr>
            <a:r>
              <a:rPr lang="en-US" sz="2399" b="1" spc="101" dirty="0">
                <a:solidFill>
                  <a:srgbClr val="E5A124"/>
                </a:solidFill>
                <a:latin typeface="Century Gothic" panose="020B0502020202020204" pitchFamily="34" charset="0"/>
                <a:cs typeface="Calibri"/>
              </a:rPr>
              <a:t>EMOTIONAL BENEFIT</a:t>
            </a:r>
            <a:endParaRPr sz="2399" b="1" dirty="0">
              <a:solidFill>
                <a:srgbClr val="E5A124"/>
              </a:solidFill>
              <a:latin typeface="Century Gothic" panose="020B0502020202020204" pitchFamily="34" charset="0"/>
              <a:cs typeface="Calibri"/>
            </a:endParaRPr>
          </a:p>
        </p:txBody>
      </p:sp>
      <p:sp>
        <p:nvSpPr>
          <p:cNvPr id="54" name="object 13">
            <a:extLst>
              <a:ext uri="{FF2B5EF4-FFF2-40B4-BE49-F238E27FC236}">
                <a16:creationId xmlns:a16="http://schemas.microsoft.com/office/drawing/2014/main" id="{9DDE0ED6-097F-2041-BFBA-0D9E7D20CBAE}"/>
              </a:ext>
            </a:extLst>
          </p:cNvPr>
          <p:cNvSpPr txBox="1"/>
          <p:nvPr/>
        </p:nvSpPr>
        <p:spPr>
          <a:xfrm>
            <a:off x="14702686" y="5366444"/>
            <a:ext cx="3120709" cy="383309"/>
          </a:xfrm>
          <a:prstGeom prst="rect">
            <a:avLst/>
          </a:prstGeom>
        </p:spPr>
        <p:txBody>
          <a:bodyPr vert="horz" wrap="square" lIns="0" tIns="13969" rIns="0" bIns="0" rtlCol="0">
            <a:spAutoFit/>
          </a:bodyPr>
          <a:lstStyle/>
          <a:p>
            <a:pPr marL="12700">
              <a:spcBef>
                <a:spcPts val="110"/>
              </a:spcBef>
            </a:pPr>
            <a:r>
              <a:rPr lang="en-US" sz="2399" b="1" spc="101" dirty="0">
                <a:solidFill>
                  <a:srgbClr val="E5A124"/>
                </a:solidFill>
                <a:latin typeface="Century Gothic" panose="020B0502020202020204" pitchFamily="34" charset="0"/>
                <a:cs typeface="Calibri"/>
              </a:rPr>
              <a:t>OUR</a:t>
            </a:r>
            <a:r>
              <a:rPr lang="en-US" sz="2399" b="1" spc="101" dirty="0">
                <a:solidFill>
                  <a:srgbClr val="009BC8"/>
                </a:solidFill>
                <a:latin typeface="Century Gothic" panose="020B0502020202020204" pitchFamily="34" charset="0"/>
                <a:cs typeface="Calibri"/>
              </a:rPr>
              <a:t> </a:t>
            </a:r>
            <a:r>
              <a:rPr lang="en-US" sz="2399" b="1" spc="101" dirty="0">
                <a:solidFill>
                  <a:srgbClr val="E5A124"/>
                </a:solidFill>
                <a:latin typeface="Century Gothic" panose="020B0502020202020204" pitchFamily="34" charset="0"/>
                <a:cs typeface="Calibri"/>
              </a:rPr>
              <a:t>VALUE</a:t>
            </a:r>
            <a:r>
              <a:rPr lang="en-US" sz="2399" b="1" spc="101" dirty="0">
                <a:solidFill>
                  <a:srgbClr val="009BC8"/>
                </a:solidFill>
                <a:latin typeface="Century Gothic" panose="020B0502020202020204" pitchFamily="34" charset="0"/>
                <a:cs typeface="Calibri"/>
              </a:rPr>
              <a:t> </a:t>
            </a:r>
            <a:r>
              <a:rPr lang="en-US" sz="2399" b="1" spc="101" dirty="0">
                <a:solidFill>
                  <a:srgbClr val="E5A124"/>
                </a:solidFill>
                <a:latin typeface="Century Gothic" panose="020B0502020202020204" pitchFamily="34" charset="0"/>
                <a:cs typeface="Calibri"/>
              </a:rPr>
              <a:t>ADD</a:t>
            </a:r>
            <a:endParaRPr sz="2399" b="1" dirty="0">
              <a:solidFill>
                <a:srgbClr val="E5A124"/>
              </a:solidFill>
              <a:latin typeface="Century Gothic" panose="020B0502020202020204" pitchFamily="34" charset="0"/>
              <a:cs typeface="Calibri"/>
            </a:endParaRPr>
          </a:p>
        </p:txBody>
      </p:sp>
      <p:sp>
        <p:nvSpPr>
          <p:cNvPr id="55" name="object 13">
            <a:extLst>
              <a:ext uri="{FF2B5EF4-FFF2-40B4-BE49-F238E27FC236}">
                <a16:creationId xmlns:a16="http://schemas.microsoft.com/office/drawing/2014/main" id="{9A886139-88EF-FA42-8FF4-C233CCB4525D}"/>
              </a:ext>
            </a:extLst>
          </p:cNvPr>
          <p:cNvSpPr txBox="1"/>
          <p:nvPr/>
        </p:nvSpPr>
        <p:spPr>
          <a:xfrm>
            <a:off x="15596466" y="7510766"/>
            <a:ext cx="3120709" cy="383309"/>
          </a:xfrm>
          <a:prstGeom prst="rect">
            <a:avLst/>
          </a:prstGeom>
        </p:spPr>
        <p:txBody>
          <a:bodyPr vert="horz" wrap="square" lIns="0" tIns="13969" rIns="0" bIns="0" rtlCol="0">
            <a:spAutoFit/>
          </a:bodyPr>
          <a:lstStyle/>
          <a:p>
            <a:pPr marL="12700">
              <a:spcBef>
                <a:spcPts val="110"/>
              </a:spcBef>
            </a:pPr>
            <a:r>
              <a:rPr lang="en-US" sz="2399" b="1" spc="101" dirty="0">
                <a:solidFill>
                  <a:srgbClr val="E5A124"/>
                </a:solidFill>
                <a:latin typeface="Century Gothic" panose="020B0502020202020204" pitchFamily="34" charset="0"/>
                <a:cs typeface="Calibri"/>
              </a:rPr>
              <a:t>OUR MARKET</a:t>
            </a:r>
            <a:endParaRPr sz="2399" b="1" dirty="0">
              <a:solidFill>
                <a:srgbClr val="E5A124"/>
              </a:solidFill>
              <a:latin typeface="Century Gothic" panose="020B0502020202020204" pitchFamily="34" charset="0"/>
              <a:cs typeface="Calibri"/>
            </a:endParaRPr>
          </a:p>
        </p:txBody>
      </p:sp>
      <p:sp>
        <p:nvSpPr>
          <p:cNvPr id="56" name="object 13">
            <a:extLst>
              <a:ext uri="{FF2B5EF4-FFF2-40B4-BE49-F238E27FC236}">
                <a16:creationId xmlns:a16="http://schemas.microsoft.com/office/drawing/2014/main" id="{582CAD75-A262-3048-A378-E702007BC59A}"/>
              </a:ext>
            </a:extLst>
          </p:cNvPr>
          <p:cNvSpPr txBox="1"/>
          <p:nvPr/>
        </p:nvSpPr>
        <p:spPr>
          <a:xfrm>
            <a:off x="16543973" y="9723619"/>
            <a:ext cx="3120709" cy="383309"/>
          </a:xfrm>
          <a:prstGeom prst="rect">
            <a:avLst/>
          </a:prstGeom>
        </p:spPr>
        <p:txBody>
          <a:bodyPr vert="horz" wrap="square" lIns="0" tIns="13969" rIns="0" bIns="0" rtlCol="0">
            <a:spAutoFit/>
          </a:bodyPr>
          <a:lstStyle/>
          <a:p>
            <a:pPr marL="12700">
              <a:spcBef>
                <a:spcPts val="110"/>
              </a:spcBef>
            </a:pPr>
            <a:r>
              <a:rPr lang="en-US" sz="2399" b="1" spc="101" dirty="0">
                <a:solidFill>
                  <a:srgbClr val="E5A124"/>
                </a:solidFill>
                <a:latin typeface="Century Gothic" panose="020B0502020202020204" pitchFamily="34" charset="0"/>
                <a:cs typeface="Calibri"/>
              </a:rPr>
              <a:t>PIVOTAL INSIGHT</a:t>
            </a:r>
            <a:endParaRPr sz="2399" b="1" dirty="0">
              <a:solidFill>
                <a:srgbClr val="E5A124"/>
              </a:solidFill>
              <a:latin typeface="Century Gothic" panose="020B0502020202020204" pitchFamily="34" charset="0"/>
              <a:cs typeface="Calibri"/>
            </a:endParaRPr>
          </a:p>
        </p:txBody>
      </p:sp>
      <p:pic>
        <p:nvPicPr>
          <p:cNvPr id="6" name="Picture 5">
            <a:extLst>
              <a:ext uri="{FF2B5EF4-FFF2-40B4-BE49-F238E27FC236}">
                <a16:creationId xmlns:a16="http://schemas.microsoft.com/office/drawing/2014/main" id="{EDCA4AE3-1A2D-262B-D5D7-C18B6F10D56E}"/>
              </a:ext>
            </a:extLst>
          </p:cNvPr>
          <p:cNvPicPr>
            <a:picLocks noChangeAspect="1"/>
          </p:cNvPicPr>
          <p:nvPr/>
        </p:nvPicPr>
        <p:blipFill>
          <a:blip r:embed="rId3"/>
          <a:stretch>
            <a:fillRect/>
          </a:stretch>
        </p:blipFill>
        <p:spPr>
          <a:xfrm>
            <a:off x="317300" y="356067"/>
            <a:ext cx="3540442" cy="999143"/>
          </a:xfrm>
          <a:prstGeom prst="rect">
            <a:avLst/>
          </a:prstGeom>
          <a:solidFill>
            <a:srgbClr val="58539D"/>
          </a:solidFill>
        </p:spPr>
      </p:pic>
    </p:spTree>
    <p:extLst>
      <p:ext uri="{BB962C8B-B14F-4D97-AF65-F5344CB8AC3E}">
        <p14:creationId xmlns:p14="http://schemas.microsoft.com/office/powerpoint/2010/main" val="3360037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50" grpId="0"/>
      <p:bldP spid="51" grpId="0"/>
      <p:bldP spid="52" grpId="0"/>
      <p:bldP spid="53" grpId="0"/>
      <p:bldP spid="54" grpId="0"/>
      <p:bldP spid="55" grpId="0"/>
      <p:bldP spid="5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5"/>
          <p:cNvSpPr txBox="1"/>
          <p:nvPr/>
        </p:nvSpPr>
        <p:spPr>
          <a:xfrm>
            <a:off x="9527071" y="762145"/>
            <a:ext cx="1049655" cy="164142"/>
          </a:xfrm>
          <a:prstGeom prst="rect">
            <a:avLst/>
          </a:prstGeom>
          <a:noFill/>
          <a:ln>
            <a:noFill/>
          </a:ln>
        </p:spPr>
        <p:txBody>
          <a:bodyPr spcFirstLastPara="1" wrap="square" lIns="0" tIns="17775" rIns="0" bIns="0" anchor="t" anchorCtr="0">
            <a:spAutoFit/>
          </a:bodyPr>
          <a:lstStyle/>
          <a:p>
            <a:pPr marL="12700"/>
            <a:r>
              <a:rPr lang="en-US" sz="950" b="1">
                <a:solidFill>
                  <a:srgbClr val="FFFFFF"/>
                </a:solidFill>
                <a:latin typeface="Century Gothic"/>
                <a:ea typeface="Century Gothic"/>
                <a:cs typeface="Century Gothic"/>
                <a:sym typeface="Century Gothic"/>
              </a:rPr>
              <a:t>REX// </a:t>
            </a:r>
            <a:r>
              <a:rPr lang="en-US" sz="950">
                <a:solidFill>
                  <a:srgbClr val="FFFFFF"/>
                </a:solidFill>
                <a:latin typeface="Century Gothic"/>
                <a:ea typeface="Century Gothic"/>
                <a:cs typeface="Century Gothic"/>
                <a:sym typeface="Century Gothic"/>
              </a:rPr>
              <a:t>BrandBook</a:t>
            </a:r>
            <a:endParaRPr sz="950">
              <a:solidFill>
                <a:schemeClr val="dk1"/>
              </a:solidFill>
              <a:latin typeface="Century Gothic"/>
              <a:ea typeface="Century Gothic"/>
              <a:cs typeface="Century Gothic"/>
              <a:sym typeface="Century Gothic"/>
            </a:endParaRPr>
          </a:p>
        </p:txBody>
      </p:sp>
      <p:sp>
        <p:nvSpPr>
          <p:cNvPr id="170" name="Google Shape;170;p5"/>
          <p:cNvSpPr/>
          <p:nvPr/>
        </p:nvSpPr>
        <p:spPr>
          <a:xfrm>
            <a:off x="795" y="0"/>
            <a:ext cx="20104099" cy="11308556"/>
          </a:xfrm>
          <a:prstGeom prst="rect">
            <a:avLst/>
          </a:prstGeom>
          <a:blipFill rotWithShape="1">
            <a:blip r:embed="rId3">
              <a:alphaModFix/>
            </a:blip>
            <a:stretch>
              <a:fillRect/>
            </a:stretch>
          </a:blipFill>
          <a:ln>
            <a:noFill/>
          </a:ln>
        </p:spPr>
        <p:txBody>
          <a:bodyPr spcFirstLastPara="1" wrap="square" lIns="0" tIns="0" rIns="0" bIns="0" anchor="t" anchorCtr="0">
            <a:noAutofit/>
          </a:bodyPr>
          <a:lstStyle/>
          <a:p>
            <a:endParaRPr sz="1800">
              <a:solidFill>
                <a:schemeClr val="dk1"/>
              </a:solidFill>
              <a:latin typeface="Calibri"/>
              <a:ea typeface="Calibri"/>
              <a:cs typeface="Calibri"/>
              <a:sym typeface="Calibri"/>
            </a:endParaRPr>
          </a:p>
        </p:txBody>
      </p:sp>
      <p:sp>
        <p:nvSpPr>
          <p:cNvPr id="171" name="Google Shape;171;p5"/>
          <p:cNvSpPr/>
          <p:nvPr/>
        </p:nvSpPr>
        <p:spPr>
          <a:xfrm>
            <a:off x="-22414" y="28092"/>
            <a:ext cx="20104101" cy="11308557"/>
          </a:xfrm>
          <a:prstGeom prst="rect">
            <a:avLst/>
          </a:prstGeom>
          <a:solidFill>
            <a:srgbClr val="58539D"/>
          </a:solidFill>
          <a:ln>
            <a:noFill/>
          </a:ln>
        </p:spPr>
        <p:txBody>
          <a:bodyPr spcFirstLastPara="1" wrap="square" lIns="0" tIns="0" rIns="0" bIns="0" anchor="t" anchorCtr="0">
            <a:noAutofit/>
          </a:bodyPr>
          <a:lstStyle/>
          <a:p>
            <a:endParaRPr sz="1800">
              <a:solidFill>
                <a:schemeClr val="dk1"/>
              </a:solidFill>
              <a:latin typeface="Calibri"/>
              <a:ea typeface="Calibri"/>
              <a:cs typeface="Calibri"/>
              <a:sym typeface="Calibri"/>
            </a:endParaRPr>
          </a:p>
        </p:txBody>
      </p:sp>
      <p:sp>
        <p:nvSpPr>
          <p:cNvPr id="172" name="Google Shape;172;p5"/>
          <p:cNvSpPr/>
          <p:nvPr/>
        </p:nvSpPr>
        <p:spPr>
          <a:xfrm>
            <a:off x="42244" y="28092"/>
            <a:ext cx="19974786" cy="11136065"/>
          </a:xfrm>
          <a:custGeom>
            <a:avLst/>
            <a:gdLst/>
            <a:ahLst/>
            <a:cxnLst/>
            <a:rect l="l" t="t" r="r" b="b"/>
            <a:pathLst>
              <a:path w="19790410" h="10963275" extrusionOk="0">
                <a:moveTo>
                  <a:pt x="0" y="0"/>
                </a:moveTo>
                <a:lnTo>
                  <a:pt x="19789973" y="0"/>
                </a:lnTo>
                <a:lnTo>
                  <a:pt x="19789973" y="10962964"/>
                </a:lnTo>
                <a:lnTo>
                  <a:pt x="0" y="10962964"/>
                </a:lnTo>
                <a:lnTo>
                  <a:pt x="0" y="0"/>
                </a:lnTo>
                <a:close/>
              </a:path>
            </a:pathLst>
          </a:custGeom>
          <a:noFill/>
          <a:ln w="397875" cap="flat" cmpd="sng">
            <a:solidFill>
              <a:srgbClr val="FFFFFF"/>
            </a:solidFill>
            <a:prstDash val="solid"/>
            <a:round/>
            <a:headEnd type="none" w="sm" len="sm"/>
            <a:tailEnd type="none" w="sm" len="sm"/>
          </a:ln>
        </p:spPr>
        <p:txBody>
          <a:bodyPr spcFirstLastPara="1" wrap="square" lIns="0" tIns="0" rIns="0" bIns="0" anchor="t" anchorCtr="0">
            <a:noAutofit/>
          </a:bodyPr>
          <a:lstStyle/>
          <a:p>
            <a:endParaRPr sz="1800">
              <a:solidFill>
                <a:schemeClr val="dk1"/>
              </a:solidFill>
              <a:latin typeface="Calibri"/>
              <a:ea typeface="Calibri"/>
              <a:cs typeface="Calibri"/>
              <a:sym typeface="Calibri"/>
            </a:endParaRPr>
          </a:p>
        </p:txBody>
      </p:sp>
      <p:sp>
        <p:nvSpPr>
          <p:cNvPr id="173" name="Google Shape;173;p5"/>
          <p:cNvSpPr txBox="1">
            <a:spLocks noGrp="1"/>
          </p:cNvSpPr>
          <p:nvPr>
            <p:ph type="title"/>
          </p:nvPr>
        </p:nvSpPr>
        <p:spPr>
          <a:xfrm>
            <a:off x="7079343" y="1487302"/>
            <a:ext cx="5900593" cy="900246"/>
          </a:xfrm>
          <a:prstGeom prst="rect">
            <a:avLst/>
          </a:prstGeom>
          <a:noFill/>
          <a:ln>
            <a:noFill/>
          </a:ln>
        </p:spPr>
        <p:txBody>
          <a:bodyPr spcFirstLastPara="1" wrap="square" lIns="0" tIns="15225" rIns="0" bIns="0" anchor="t" anchorCtr="0">
            <a:spAutoFit/>
          </a:bodyPr>
          <a:lstStyle/>
          <a:p>
            <a:pPr marL="12700"/>
            <a:r>
              <a:rPr lang="en-US"/>
              <a:t>Brand Statement</a:t>
            </a:r>
            <a:endParaRPr/>
          </a:p>
        </p:txBody>
      </p:sp>
      <p:sp>
        <p:nvSpPr>
          <p:cNvPr id="174" name="Google Shape;174;p5"/>
          <p:cNvSpPr/>
          <p:nvPr/>
        </p:nvSpPr>
        <p:spPr>
          <a:xfrm>
            <a:off x="7354294" y="5631246"/>
            <a:ext cx="0" cy="2237105"/>
          </a:xfrm>
          <a:custGeom>
            <a:avLst/>
            <a:gdLst/>
            <a:ahLst/>
            <a:cxnLst/>
            <a:rect l="l" t="t" r="r" b="b"/>
            <a:pathLst>
              <a:path w="120000" h="2237104" extrusionOk="0">
                <a:moveTo>
                  <a:pt x="0" y="2236702"/>
                </a:moveTo>
                <a:lnTo>
                  <a:pt x="0" y="0"/>
                </a:lnTo>
              </a:path>
            </a:pathLst>
          </a:custGeom>
          <a:noFill/>
          <a:ln w="10450" cap="flat" cmpd="sng">
            <a:solidFill>
              <a:srgbClr val="FFFFFF"/>
            </a:solidFill>
            <a:prstDash val="solid"/>
            <a:round/>
            <a:headEnd type="none" w="sm" len="sm"/>
            <a:tailEnd type="none" w="sm" len="sm"/>
          </a:ln>
        </p:spPr>
        <p:txBody>
          <a:bodyPr spcFirstLastPara="1" wrap="square" lIns="0" tIns="0" rIns="0" bIns="0" anchor="t" anchorCtr="0">
            <a:noAutofit/>
          </a:bodyPr>
          <a:lstStyle/>
          <a:p>
            <a:endParaRPr sz="1800">
              <a:solidFill>
                <a:schemeClr val="dk1"/>
              </a:solidFill>
              <a:latin typeface="Calibri"/>
              <a:ea typeface="Calibri"/>
              <a:cs typeface="Calibri"/>
              <a:sym typeface="Calibri"/>
            </a:endParaRPr>
          </a:p>
        </p:txBody>
      </p:sp>
      <p:sp>
        <p:nvSpPr>
          <p:cNvPr id="175" name="Google Shape;175;p5"/>
          <p:cNvSpPr/>
          <p:nvPr/>
        </p:nvSpPr>
        <p:spPr>
          <a:xfrm>
            <a:off x="12718783" y="5631245"/>
            <a:ext cx="0" cy="2237105"/>
          </a:xfrm>
          <a:custGeom>
            <a:avLst/>
            <a:gdLst/>
            <a:ahLst/>
            <a:cxnLst/>
            <a:rect l="l" t="t" r="r" b="b"/>
            <a:pathLst>
              <a:path w="120000" h="2237104" extrusionOk="0">
                <a:moveTo>
                  <a:pt x="0" y="2236702"/>
                </a:moveTo>
                <a:lnTo>
                  <a:pt x="0" y="0"/>
                </a:lnTo>
              </a:path>
            </a:pathLst>
          </a:custGeom>
          <a:noFill/>
          <a:ln w="10450" cap="flat" cmpd="sng">
            <a:solidFill>
              <a:srgbClr val="FFFFFF"/>
            </a:solidFill>
            <a:prstDash val="solid"/>
            <a:round/>
            <a:headEnd type="none" w="sm" len="sm"/>
            <a:tailEnd type="none" w="sm" len="sm"/>
          </a:ln>
        </p:spPr>
        <p:txBody>
          <a:bodyPr spcFirstLastPara="1" wrap="square" lIns="0" tIns="0" rIns="0" bIns="0" anchor="t" anchorCtr="0">
            <a:noAutofit/>
          </a:bodyPr>
          <a:lstStyle/>
          <a:p>
            <a:endParaRPr sz="1800">
              <a:solidFill>
                <a:schemeClr val="dk1"/>
              </a:solidFill>
              <a:latin typeface="Calibri"/>
              <a:ea typeface="Calibri"/>
              <a:cs typeface="Calibri"/>
              <a:sym typeface="Calibri"/>
            </a:endParaRPr>
          </a:p>
        </p:txBody>
      </p:sp>
      <p:sp>
        <p:nvSpPr>
          <p:cNvPr id="176" name="Google Shape;176;p5"/>
          <p:cNvSpPr txBox="1"/>
          <p:nvPr/>
        </p:nvSpPr>
        <p:spPr>
          <a:xfrm>
            <a:off x="2421844" y="4617033"/>
            <a:ext cx="4069800" cy="631200"/>
          </a:xfrm>
          <a:prstGeom prst="rect">
            <a:avLst/>
          </a:prstGeom>
          <a:noFill/>
          <a:ln>
            <a:noFill/>
          </a:ln>
        </p:spPr>
        <p:txBody>
          <a:bodyPr spcFirstLastPara="1" wrap="square" lIns="0" tIns="15225" rIns="0" bIns="0" anchor="t" anchorCtr="0">
            <a:spAutoFit/>
          </a:bodyPr>
          <a:lstStyle/>
          <a:p>
            <a:pPr marL="12700" algn="ctr"/>
            <a:r>
              <a:rPr lang="en-US" sz="4000" b="1">
                <a:solidFill>
                  <a:schemeClr val="lt1"/>
                </a:solidFill>
                <a:latin typeface="Century Gothic"/>
                <a:ea typeface="Century Gothic"/>
                <a:cs typeface="Century Gothic"/>
                <a:sym typeface="Century Gothic"/>
              </a:rPr>
              <a:t>Measurably</a:t>
            </a:r>
            <a:endParaRPr sz="4000" b="1">
              <a:solidFill>
                <a:schemeClr val="lt1"/>
              </a:solidFill>
              <a:latin typeface="Century Gothic"/>
              <a:ea typeface="Century Gothic"/>
              <a:cs typeface="Century Gothic"/>
              <a:sym typeface="Century Gothic"/>
            </a:endParaRPr>
          </a:p>
        </p:txBody>
      </p:sp>
      <p:sp>
        <p:nvSpPr>
          <p:cNvPr id="177" name="Google Shape;177;p5"/>
          <p:cNvSpPr txBox="1"/>
          <p:nvPr/>
        </p:nvSpPr>
        <p:spPr>
          <a:xfrm>
            <a:off x="7690644" y="4616819"/>
            <a:ext cx="4069800" cy="631200"/>
          </a:xfrm>
          <a:prstGeom prst="rect">
            <a:avLst/>
          </a:prstGeom>
          <a:noFill/>
          <a:ln>
            <a:noFill/>
          </a:ln>
        </p:spPr>
        <p:txBody>
          <a:bodyPr spcFirstLastPara="1" wrap="square" lIns="0" tIns="15225" rIns="0" bIns="0" anchor="t" anchorCtr="0">
            <a:spAutoFit/>
          </a:bodyPr>
          <a:lstStyle/>
          <a:p>
            <a:pPr marL="12700" algn="ctr"/>
            <a:r>
              <a:rPr lang="en-US" sz="4000" b="1">
                <a:solidFill>
                  <a:schemeClr val="lt1"/>
                </a:solidFill>
                <a:latin typeface="Century Gothic"/>
                <a:ea typeface="Century Gothic"/>
                <a:cs typeface="Century Gothic"/>
                <a:sym typeface="Century Gothic"/>
              </a:rPr>
              <a:t>Improving</a:t>
            </a:r>
            <a:endParaRPr sz="4000" b="1">
              <a:solidFill>
                <a:schemeClr val="lt1"/>
              </a:solidFill>
              <a:latin typeface="Century Gothic"/>
              <a:ea typeface="Century Gothic"/>
              <a:cs typeface="Century Gothic"/>
              <a:sym typeface="Century Gothic"/>
            </a:endParaRPr>
          </a:p>
        </p:txBody>
      </p:sp>
      <p:sp>
        <p:nvSpPr>
          <p:cNvPr id="178" name="Google Shape;178;p5"/>
          <p:cNvSpPr txBox="1"/>
          <p:nvPr/>
        </p:nvSpPr>
        <p:spPr>
          <a:xfrm>
            <a:off x="13317530" y="4616819"/>
            <a:ext cx="4069800" cy="631200"/>
          </a:xfrm>
          <a:prstGeom prst="rect">
            <a:avLst/>
          </a:prstGeom>
          <a:noFill/>
          <a:ln>
            <a:noFill/>
          </a:ln>
        </p:spPr>
        <p:txBody>
          <a:bodyPr spcFirstLastPara="1" wrap="square" lIns="0" tIns="15225" rIns="0" bIns="0" anchor="t" anchorCtr="0">
            <a:spAutoFit/>
          </a:bodyPr>
          <a:lstStyle/>
          <a:p>
            <a:pPr marL="12700" algn="ctr"/>
            <a:r>
              <a:rPr lang="en-US" sz="4000" b="1">
                <a:solidFill>
                  <a:schemeClr val="lt1"/>
                </a:solidFill>
                <a:latin typeface="Century Gothic"/>
                <a:ea typeface="Century Gothic"/>
                <a:cs typeface="Century Gothic"/>
                <a:sym typeface="Century Gothic"/>
              </a:rPr>
              <a:t>Health Plans</a:t>
            </a:r>
            <a:endParaRPr sz="4000" b="1">
              <a:solidFill>
                <a:schemeClr val="lt1"/>
              </a:solidFill>
              <a:latin typeface="Century Gothic"/>
              <a:ea typeface="Century Gothic"/>
              <a:cs typeface="Century Gothic"/>
              <a:sym typeface="Century Gothic"/>
            </a:endParaRPr>
          </a:p>
        </p:txBody>
      </p:sp>
      <p:sp>
        <p:nvSpPr>
          <p:cNvPr id="179" name="Google Shape;179;p5"/>
          <p:cNvSpPr txBox="1"/>
          <p:nvPr/>
        </p:nvSpPr>
        <p:spPr>
          <a:xfrm>
            <a:off x="2417341" y="5823441"/>
            <a:ext cx="4572300" cy="2321005"/>
          </a:xfrm>
          <a:prstGeom prst="rect">
            <a:avLst/>
          </a:prstGeom>
          <a:noFill/>
          <a:ln>
            <a:noFill/>
          </a:ln>
        </p:spPr>
        <p:txBody>
          <a:bodyPr spcFirstLastPara="1" wrap="square" lIns="0" tIns="12050" rIns="0" bIns="0" anchor="t" anchorCtr="0">
            <a:spAutoFit/>
          </a:bodyPr>
          <a:lstStyle/>
          <a:p>
            <a:pPr marL="228600" marR="5080">
              <a:lnSpc>
                <a:spcPct val="124100"/>
              </a:lnSpc>
            </a:pPr>
            <a:r>
              <a:rPr lang="en-US" sz="2000">
                <a:solidFill>
                  <a:schemeClr val="lt1"/>
                </a:solidFill>
                <a:latin typeface="Century Gothic"/>
                <a:ea typeface="Century Gothic"/>
                <a:cs typeface="Century Gothic"/>
                <a:sym typeface="Century Gothic"/>
              </a:rPr>
              <a:t>Our mission: We improve</a:t>
            </a:r>
            <a:endParaRPr sz="2000">
              <a:solidFill>
                <a:schemeClr val="lt1"/>
              </a:solidFill>
              <a:latin typeface="Century Gothic"/>
              <a:ea typeface="Century Gothic"/>
              <a:cs typeface="Century Gothic"/>
              <a:sym typeface="Century Gothic"/>
            </a:endParaRPr>
          </a:p>
          <a:p>
            <a:pPr marL="228600" marR="5080">
              <a:lnSpc>
                <a:spcPct val="124100"/>
              </a:lnSpc>
            </a:pPr>
            <a:r>
              <a:rPr lang="en-US" sz="2000">
                <a:solidFill>
                  <a:schemeClr val="lt1"/>
                </a:solidFill>
                <a:latin typeface="Century Gothic"/>
                <a:ea typeface="Century Gothic"/>
                <a:cs typeface="Century Gothic"/>
                <a:sym typeface="Century Gothic"/>
              </a:rPr>
              <a:t>healthcare cost and quality. Our impact is real, and we’ll show you how we do what we do, every step of the way.</a:t>
            </a:r>
            <a:endParaRPr sz="2000">
              <a:solidFill>
                <a:schemeClr val="lt1"/>
              </a:solidFill>
              <a:latin typeface="Century Gothic"/>
              <a:ea typeface="Century Gothic"/>
              <a:cs typeface="Century Gothic"/>
              <a:sym typeface="Century Gothic"/>
            </a:endParaRPr>
          </a:p>
          <a:p>
            <a:pPr marL="514984" marR="5080" indent="-502920">
              <a:lnSpc>
                <a:spcPct val="126000"/>
              </a:lnSpc>
              <a:spcBef>
                <a:spcPts val="95"/>
              </a:spcBef>
            </a:pPr>
            <a:endParaRPr sz="2000">
              <a:solidFill>
                <a:schemeClr val="dk1"/>
              </a:solidFill>
              <a:latin typeface="Century Gothic"/>
              <a:ea typeface="Century Gothic"/>
              <a:cs typeface="Century Gothic"/>
              <a:sym typeface="Century Gothic"/>
            </a:endParaRPr>
          </a:p>
        </p:txBody>
      </p:sp>
      <p:sp>
        <p:nvSpPr>
          <p:cNvPr id="180" name="Google Shape;180;p5"/>
          <p:cNvSpPr txBox="1"/>
          <p:nvPr/>
        </p:nvSpPr>
        <p:spPr>
          <a:xfrm>
            <a:off x="7992113" y="5823441"/>
            <a:ext cx="4194300" cy="2296901"/>
          </a:xfrm>
          <a:prstGeom prst="rect">
            <a:avLst/>
          </a:prstGeom>
          <a:noFill/>
          <a:ln>
            <a:noFill/>
          </a:ln>
        </p:spPr>
        <p:txBody>
          <a:bodyPr spcFirstLastPara="1" wrap="square" lIns="0" tIns="6975" rIns="0" bIns="0" anchor="t" anchorCtr="0">
            <a:spAutoFit/>
          </a:bodyPr>
          <a:lstStyle/>
          <a:p>
            <a:pPr marL="12700" marR="5080" indent="9525">
              <a:lnSpc>
                <a:spcPct val="124100"/>
              </a:lnSpc>
            </a:pPr>
            <a:r>
              <a:rPr lang="en-US" sz="2000">
                <a:solidFill>
                  <a:schemeClr val="lt1"/>
                </a:solidFill>
                <a:latin typeface="Century Gothic"/>
                <a:ea typeface="Century Gothic"/>
                <a:cs typeface="Century Gothic"/>
                <a:sym typeface="Century Gothic"/>
              </a:rPr>
              <a:t>We use technology coupled with human expertise to act as your trusted partner. We’ll consistently deliver real time, granular insights, so you can make the best decisions.</a:t>
            </a:r>
            <a:endParaRPr sz="2000">
              <a:solidFill>
                <a:schemeClr val="lt1"/>
              </a:solidFill>
              <a:latin typeface="Century Gothic"/>
              <a:ea typeface="Century Gothic"/>
              <a:cs typeface="Century Gothic"/>
              <a:sym typeface="Century Gothic"/>
            </a:endParaRPr>
          </a:p>
        </p:txBody>
      </p:sp>
      <p:sp>
        <p:nvSpPr>
          <p:cNvPr id="181" name="Google Shape;181;p5"/>
          <p:cNvSpPr txBox="1"/>
          <p:nvPr/>
        </p:nvSpPr>
        <p:spPr>
          <a:xfrm>
            <a:off x="13614352" y="5823440"/>
            <a:ext cx="3936600" cy="1887600"/>
          </a:xfrm>
          <a:prstGeom prst="rect">
            <a:avLst/>
          </a:prstGeom>
          <a:noFill/>
          <a:ln>
            <a:noFill/>
          </a:ln>
        </p:spPr>
        <p:txBody>
          <a:bodyPr spcFirstLastPara="1" wrap="square" lIns="0" tIns="13950" rIns="0" bIns="0" anchor="t" anchorCtr="0">
            <a:spAutoFit/>
          </a:bodyPr>
          <a:lstStyle/>
          <a:p>
            <a:pPr marR="5080">
              <a:lnSpc>
                <a:spcPct val="126000"/>
              </a:lnSpc>
            </a:pPr>
            <a:r>
              <a:rPr lang="en-US" sz="2000">
                <a:solidFill>
                  <a:schemeClr val="lt1"/>
                </a:solidFill>
                <a:latin typeface="Century Gothic"/>
                <a:ea typeface="Century Gothic"/>
                <a:cs typeface="Century Gothic"/>
                <a:sym typeface="Century Gothic"/>
              </a:rPr>
              <a:t>Better for your business, better for your employees. Navigating the healthcare system is hard, but we’re here to help.</a:t>
            </a:r>
            <a:endParaRPr/>
          </a:p>
          <a:p>
            <a:pPr marL="12700">
              <a:spcBef>
                <a:spcPts val="110"/>
              </a:spcBef>
            </a:pPr>
            <a:endParaRPr sz="2000">
              <a:solidFill>
                <a:schemeClr val="dk1"/>
              </a:solidFill>
              <a:latin typeface="Century Gothic"/>
              <a:ea typeface="Century Gothic"/>
              <a:cs typeface="Century Gothic"/>
              <a:sym typeface="Century Gothic"/>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Shape 186"/>
        <p:cNvGrpSpPr/>
        <p:nvPr/>
      </p:nvGrpSpPr>
      <p:grpSpPr>
        <a:xfrm>
          <a:off x="0" y="0"/>
          <a:ext cx="0" cy="0"/>
          <a:chOff x="0" y="0"/>
          <a:chExt cx="0" cy="0"/>
        </a:xfrm>
      </p:grpSpPr>
      <p:pic>
        <p:nvPicPr>
          <p:cNvPr id="3" name="Picture 2">
            <a:extLst>
              <a:ext uri="{FF2B5EF4-FFF2-40B4-BE49-F238E27FC236}">
                <a16:creationId xmlns:a16="http://schemas.microsoft.com/office/drawing/2014/main" id="{04CC69BF-3942-92CC-8A16-21138818F3B1}"/>
              </a:ext>
            </a:extLst>
          </p:cNvPr>
          <p:cNvPicPr>
            <a:picLocks noChangeAspect="1"/>
          </p:cNvPicPr>
          <p:nvPr/>
        </p:nvPicPr>
        <p:blipFill>
          <a:blip r:embed="rId3"/>
          <a:stretch>
            <a:fillRect/>
          </a:stretch>
        </p:blipFill>
        <p:spPr>
          <a:xfrm>
            <a:off x="-3149601" y="20294"/>
            <a:ext cx="16964023" cy="11309350"/>
          </a:xfrm>
          <a:prstGeom prst="rect">
            <a:avLst/>
          </a:prstGeom>
        </p:spPr>
      </p:pic>
      <p:sp>
        <p:nvSpPr>
          <p:cNvPr id="188" name="Google Shape;188;p6"/>
          <p:cNvSpPr txBox="1"/>
          <p:nvPr/>
        </p:nvSpPr>
        <p:spPr>
          <a:xfrm>
            <a:off x="19264994" y="10384889"/>
            <a:ext cx="92075" cy="164142"/>
          </a:xfrm>
          <a:prstGeom prst="rect">
            <a:avLst/>
          </a:prstGeom>
          <a:noFill/>
          <a:ln>
            <a:noFill/>
          </a:ln>
        </p:spPr>
        <p:txBody>
          <a:bodyPr spcFirstLastPara="1" wrap="square" lIns="0" tIns="17775" rIns="0" bIns="0" anchor="t" anchorCtr="0">
            <a:spAutoFit/>
          </a:bodyPr>
          <a:lstStyle/>
          <a:p>
            <a:pPr marL="12700"/>
            <a:r>
              <a:rPr lang="en-US" sz="950">
                <a:solidFill>
                  <a:srgbClr val="FFFFFF"/>
                </a:solidFill>
                <a:latin typeface="Calibri"/>
                <a:ea typeface="Calibri"/>
                <a:cs typeface="Calibri"/>
                <a:sym typeface="Calibri"/>
              </a:rPr>
              <a:t>6</a:t>
            </a:r>
            <a:endParaRPr sz="950">
              <a:solidFill>
                <a:schemeClr val="dk1"/>
              </a:solidFill>
              <a:latin typeface="Calibri"/>
              <a:ea typeface="Calibri"/>
              <a:cs typeface="Calibri"/>
              <a:sym typeface="Calibri"/>
            </a:endParaRPr>
          </a:p>
        </p:txBody>
      </p:sp>
      <p:sp>
        <p:nvSpPr>
          <p:cNvPr id="189" name="Google Shape;189;p6"/>
          <p:cNvSpPr/>
          <p:nvPr/>
        </p:nvSpPr>
        <p:spPr>
          <a:xfrm>
            <a:off x="11426794" y="-26"/>
            <a:ext cx="8678100" cy="11309400"/>
          </a:xfrm>
          <a:prstGeom prst="rect">
            <a:avLst/>
          </a:prstGeom>
          <a:solidFill>
            <a:srgbClr val="58539D"/>
          </a:solidFill>
          <a:ln>
            <a:noFill/>
          </a:ln>
        </p:spPr>
        <p:txBody>
          <a:bodyPr spcFirstLastPara="1" wrap="square" lIns="91425" tIns="45700" rIns="91425" bIns="45700" anchor="ctr" anchorCtr="0">
            <a:noAutofit/>
          </a:bodyPr>
          <a:lstStyle/>
          <a:p>
            <a:pPr algn="ctr"/>
            <a:endParaRPr sz="1800">
              <a:solidFill>
                <a:schemeClr val="lt1"/>
              </a:solidFill>
              <a:latin typeface="Calibri"/>
              <a:ea typeface="Calibri"/>
              <a:cs typeface="Calibri"/>
              <a:sym typeface="Calibri"/>
            </a:endParaRPr>
          </a:p>
        </p:txBody>
      </p:sp>
      <p:sp>
        <p:nvSpPr>
          <p:cNvPr id="190" name="Google Shape;190;p6"/>
          <p:cNvSpPr txBox="1"/>
          <p:nvPr/>
        </p:nvSpPr>
        <p:spPr>
          <a:xfrm>
            <a:off x="11972045" y="772825"/>
            <a:ext cx="7385100" cy="1043219"/>
          </a:xfrm>
          <a:prstGeom prst="rect">
            <a:avLst/>
          </a:prstGeom>
          <a:noFill/>
          <a:ln>
            <a:noFill/>
          </a:ln>
        </p:spPr>
        <p:txBody>
          <a:bodyPr spcFirstLastPara="1" wrap="square" lIns="0" tIns="12050" rIns="0" bIns="0" anchor="t" anchorCtr="0">
            <a:spAutoFit/>
          </a:bodyPr>
          <a:lstStyle/>
          <a:p>
            <a:pPr marL="12700"/>
            <a:r>
              <a:rPr lang="en-US" sz="6700" b="1" dirty="0">
                <a:solidFill>
                  <a:srgbClr val="E5A124"/>
                </a:solidFill>
                <a:latin typeface="Century Gothic"/>
                <a:ea typeface="Century Gothic"/>
                <a:cs typeface="Century Gothic"/>
                <a:sym typeface="Century Gothic"/>
              </a:rPr>
              <a:t>Hi. I’m Wellnecity.</a:t>
            </a:r>
            <a:endParaRPr sz="6700" b="1" dirty="0">
              <a:solidFill>
                <a:srgbClr val="E5A124"/>
              </a:solidFill>
              <a:latin typeface="Century Gothic"/>
              <a:ea typeface="Century Gothic"/>
              <a:cs typeface="Century Gothic"/>
              <a:sym typeface="Century Gothic"/>
            </a:endParaRPr>
          </a:p>
        </p:txBody>
      </p:sp>
      <p:sp>
        <p:nvSpPr>
          <p:cNvPr id="191" name="Google Shape;191;p6"/>
          <p:cNvSpPr txBox="1">
            <a:spLocks noGrp="1"/>
          </p:cNvSpPr>
          <p:nvPr>
            <p:ph type="title"/>
          </p:nvPr>
        </p:nvSpPr>
        <p:spPr>
          <a:xfrm>
            <a:off x="11972042" y="2164575"/>
            <a:ext cx="6739200" cy="347644"/>
          </a:xfrm>
          <a:prstGeom prst="rect">
            <a:avLst/>
          </a:prstGeom>
          <a:noFill/>
          <a:ln>
            <a:noFill/>
          </a:ln>
        </p:spPr>
        <p:txBody>
          <a:bodyPr spcFirstLastPara="1" wrap="square" lIns="0" tIns="12050" rIns="0" bIns="0" anchor="t" anchorCtr="0">
            <a:spAutoFit/>
          </a:bodyPr>
          <a:lstStyle/>
          <a:p>
            <a:pPr marL="12700" marR="5080">
              <a:lnSpc>
                <a:spcPct val="109200"/>
              </a:lnSpc>
            </a:pPr>
            <a:r>
              <a:rPr lang="en-US" sz="2000" b="0" dirty="0"/>
              <a:t>I know that the healthcare system is a mess.</a:t>
            </a:r>
            <a:endParaRPr sz="2000" dirty="0"/>
          </a:p>
        </p:txBody>
      </p:sp>
      <p:sp>
        <p:nvSpPr>
          <p:cNvPr id="192" name="Google Shape;192;p6"/>
          <p:cNvSpPr txBox="1"/>
          <p:nvPr/>
        </p:nvSpPr>
        <p:spPr>
          <a:xfrm>
            <a:off x="11972042" y="2971976"/>
            <a:ext cx="7587600" cy="715500"/>
          </a:xfrm>
          <a:prstGeom prst="rect">
            <a:avLst/>
          </a:prstGeom>
          <a:noFill/>
          <a:ln>
            <a:noFill/>
          </a:ln>
        </p:spPr>
        <p:txBody>
          <a:bodyPr spcFirstLastPara="1" wrap="square" lIns="0" tIns="12700" rIns="0" bIns="0" anchor="t" anchorCtr="0">
            <a:spAutoFit/>
          </a:bodyPr>
          <a:lstStyle/>
          <a:p>
            <a:pPr marL="12700" marR="1764822">
              <a:lnSpc>
                <a:spcPct val="123500"/>
              </a:lnSpc>
            </a:pPr>
            <a:r>
              <a:rPr lang="en-US" sz="2000" dirty="0">
                <a:solidFill>
                  <a:schemeClr val="lt1"/>
                </a:solidFill>
                <a:latin typeface="Century Gothic"/>
                <a:ea typeface="Century Gothic"/>
                <a:cs typeface="Century Gothic"/>
                <a:sym typeface="Century Gothic"/>
              </a:rPr>
              <a:t>It’s frustrating. It’s exhausting. It’s discouraging.</a:t>
            </a:r>
            <a:endParaRPr sz="2000" dirty="0">
              <a:solidFill>
                <a:schemeClr val="lt1"/>
              </a:solidFill>
              <a:latin typeface="Century Gothic"/>
              <a:ea typeface="Century Gothic"/>
              <a:cs typeface="Century Gothic"/>
              <a:sym typeface="Century Gothic"/>
            </a:endParaRPr>
          </a:p>
          <a:p>
            <a:pPr marL="12700">
              <a:spcBef>
                <a:spcPts val="114"/>
              </a:spcBef>
            </a:pPr>
            <a:r>
              <a:rPr lang="en-US" sz="2000" dirty="0">
                <a:solidFill>
                  <a:schemeClr val="lt1"/>
                </a:solidFill>
                <a:latin typeface="Century Gothic"/>
                <a:ea typeface="Century Gothic"/>
                <a:cs typeface="Century Gothic"/>
                <a:sym typeface="Century Gothic"/>
              </a:rPr>
              <a:t>But we can help.</a:t>
            </a:r>
            <a:endParaRPr sz="2000" dirty="0">
              <a:solidFill>
                <a:schemeClr val="lt1"/>
              </a:solidFill>
              <a:latin typeface="Century Gothic"/>
              <a:ea typeface="Century Gothic"/>
              <a:cs typeface="Century Gothic"/>
              <a:sym typeface="Century Gothic"/>
            </a:endParaRPr>
          </a:p>
        </p:txBody>
      </p:sp>
      <p:sp>
        <p:nvSpPr>
          <p:cNvPr id="193" name="Google Shape;193;p6"/>
          <p:cNvSpPr txBox="1"/>
          <p:nvPr/>
        </p:nvSpPr>
        <p:spPr>
          <a:xfrm>
            <a:off x="11972041" y="3958713"/>
            <a:ext cx="7587600" cy="6380573"/>
          </a:xfrm>
          <a:prstGeom prst="rect">
            <a:avLst/>
          </a:prstGeom>
          <a:noFill/>
          <a:ln>
            <a:noFill/>
          </a:ln>
        </p:spPr>
        <p:txBody>
          <a:bodyPr spcFirstLastPara="1" wrap="square" lIns="0" tIns="17125" rIns="0" bIns="0" anchor="t" anchorCtr="0">
            <a:spAutoFit/>
          </a:bodyPr>
          <a:lstStyle/>
          <a:p>
            <a:pPr marL="12700" marR="5080">
              <a:lnSpc>
                <a:spcPct val="107500"/>
              </a:lnSpc>
            </a:pPr>
            <a:r>
              <a:rPr lang="en-US" sz="2000" dirty="0">
                <a:solidFill>
                  <a:schemeClr val="lt1"/>
                </a:solidFill>
                <a:latin typeface="Century Gothic"/>
                <a:ea typeface="Century Gothic"/>
                <a:cs typeface="Century Gothic"/>
                <a:sym typeface="Century Gothic"/>
              </a:rPr>
              <a:t>I am here to give you back control when it comes to your health plan.</a:t>
            </a:r>
            <a:endParaRPr dirty="0"/>
          </a:p>
          <a:p>
            <a:pPr marL="12700" marR="5080">
              <a:lnSpc>
                <a:spcPct val="107500"/>
              </a:lnSpc>
              <a:spcBef>
                <a:spcPts val="135"/>
              </a:spcBef>
            </a:pPr>
            <a:endParaRPr sz="2000" dirty="0">
              <a:solidFill>
                <a:schemeClr val="lt1"/>
              </a:solidFill>
              <a:latin typeface="Century Gothic"/>
              <a:ea typeface="Century Gothic"/>
              <a:cs typeface="Century Gothic"/>
              <a:sym typeface="Century Gothic"/>
            </a:endParaRPr>
          </a:p>
          <a:p>
            <a:pPr marL="12700" marR="5080">
              <a:lnSpc>
                <a:spcPct val="107500"/>
              </a:lnSpc>
              <a:spcBef>
                <a:spcPts val="135"/>
              </a:spcBef>
            </a:pPr>
            <a:r>
              <a:rPr lang="en-US" sz="2000" dirty="0">
                <a:solidFill>
                  <a:schemeClr val="lt1"/>
                </a:solidFill>
                <a:latin typeface="Century Gothic"/>
                <a:ea typeface="Century Gothic"/>
                <a:cs typeface="Century Gothic"/>
                <a:sym typeface="Century Gothic"/>
              </a:rPr>
              <a:t>I am here to help you help your people – finding better care with less complexity. I make sure all facets of the solutions you deploy are working in tandem, so you can be a better steward of the health plan </a:t>
            </a:r>
            <a:r>
              <a:rPr lang="en-US" sz="2000" b="1" i="1" dirty="0">
                <a:solidFill>
                  <a:schemeClr val="lt1"/>
                </a:solidFill>
                <a:latin typeface="Century Gothic"/>
                <a:ea typeface="Century Gothic"/>
                <a:cs typeface="Century Gothic"/>
                <a:sym typeface="Century Gothic"/>
              </a:rPr>
              <a:t>and</a:t>
            </a:r>
            <a:r>
              <a:rPr lang="en-US" sz="2000" dirty="0">
                <a:solidFill>
                  <a:schemeClr val="lt1"/>
                </a:solidFill>
                <a:latin typeface="Century Gothic"/>
                <a:ea typeface="Century Gothic"/>
                <a:cs typeface="Century Gothic"/>
                <a:sym typeface="Century Gothic"/>
              </a:rPr>
              <a:t> the people on your plan.</a:t>
            </a:r>
            <a:endParaRPr dirty="0"/>
          </a:p>
          <a:p>
            <a:pPr marL="12700" marR="5080">
              <a:lnSpc>
                <a:spcPct val="107500"/>
              </a:lnSpc>
              <a:spcBef>
                <a:spcPts val="135"/>
              </a:spcBef>
            </a:pPr>
            <a:endParaRPr sz="2000" dirty="0">
              <a:solidFill>
                <a:schemeClr val="lt1"/>
              </a:solidFill>
              <a:latin typeface="Century Gothic"/>
              <a:ea typeface="Century Gothic"/>
              <a:cs typeface="Century Gothic"/>
              <a:sym typeface="Century Gothic"/>
            </a:endParaRPr>
          </a:p>
          <a:p>
            <a:pPr marL="12700" marR="5080">
              <a:lnSpc>
                <a:spcPct val="107500"/>
              </a:lnSpc>
              <a:spcBef>
                <a:spcPts val="135"/>
              </a:spcBef>
            </a:pPr>
            <a:r>
              <a:rPr lang="en-US" sz="2000" dirty="0">
                <a:solidFill>
                  <a:schemeClr val="lt1"/>
                </a:solidFill>
                <a:latin typeface="Century Gothic"/>
                <a:ea typeface="Century Gothic"/>
                <a:cs typeface="Century Gothic"/>
                <a:sym typeface="Century Gothic"/>
              </a:rPr>
              <a:t>You get the insights and resources you need.</a:t>
            </a:r>
          </a:p>
          <a:p>
            <a:pPr marL="12700" marR="5080">
              <a:lnSpc>
                <a:spcPct val="107500"/>
              </a:lnSpc>
              <a:spcBef>
                <a:spcPts val="135"/>
              </a:spcBef>
            </a:pPr>
            <a:endParaRPr sz="2000" dirty="0">
              <a:solidFill>
                <a:schemeClr val="lt1"/>
              </a:solidFill>
              <a:highlight>
                <a:srgbClr val="FFFF00"/>
              </a:highlight>
              <a:latin typeface="Century Gothic"/>
              <a:ea typeface="Century Gothic"/>
              <a:cs typeface="Century Gothic"/>
              <a:sym typeface="Century Gothic"/>
            </a:endParaRPr>
          </a:p>
          <a:p>
            <a:pPr marL="12700" marR="1250472">
              <a:lnSpc>
                <a:spcPct val="264000"/>
              </a:lnSpc>
              <a:spcBef>
                <a:spcPts val="495"/>
              </a:spcBef>
            </a:pPr>
            <a:r>
              <a:rPr lang="en-US" sz="2000" b="1" dirty="0">
                <a:solidFill>
                  <a:schemeClr val="lt1"/>
                </a:solidFill>
                <a:latin typeface="Century Gothic"/>
                <a:ea typeface="Century Gothic"/>
                <a:cs typeface="Century Gothic"/>
                <a:sym typeface="Century Gothic"/>
              </a:rPr>
              <a:t>Wellnecity. Measurably Improving Health Plans</a:t>
            </a:r>
            <a:endParaRPr dirty="0"/>
          </a:p>
          <a:p>
            <a:pPr marL="12700" marR="1650522">
              <a:lnSpc>
                <a:spcPct val="264000"/>
              </a:lnSpc>
              <a:spcBef>
                <a:spcPts val="495"/>
              </a:spcBef>
            </a:pPr>
            <a:r>
              <a:rPr lang="en-US" sz="2000" b="1" dirty="0">
                <a:solidFill>
                  <a:schemeClr val="lt1"/>
                </a:solidFill>
                <a:latin typeface="Century Gothic"/>
                <a:ea typeface="Century Gothic"/>
                <a:cs typeface="Century Gothic"/>
                <a:sym typeface="Century Gothic"/>
              </a:rPr>
              <a:t>Wellnecity. Providing Trusted Innovation</a:t>
            </a:r>
            <a:endParaRPr dirty="0"/>
          </a:p>
          <a:p>
            <a:pPr marL="12700" marR="3015615">
              <a:lnSpc>
                <a:spcPct val="264000"/>
              </a:lnSpc>
              <a:spcBef>
                <a:spcPts val="495"/>
              </a:spcBef>
            </a:pPr>
            <a:r>
              <a:rPr lang="en-US" sz="2000" b="1" dirty="0">
                <a:solidFill>
                  <a:schemeClr val="lt1"/>
                </a:solidFill>
                <a:latin typeface="Century Gothic"/>
                <a:ea typeface="Century Gothic"/>
                <a:cs typeface="Century Gothic"/>
                <a:sym typeface="Century Gothic"/>
              </a:rPr>
              <a:t>Optimize your plan now.</a:t>
            </a:r>
            <a:endParaRPr sz="2000" dirty="0">
              <a:solidFill>
                <a:schemeClr val="lt1"/>
              </a:solidFill>
              <a:latin typeface="Century Gothic"/>
              <a:ea typeface="Century Gothic"/>
              <a:cs typeface="Century Gothic"/>
              <a:sym typeface="Century Gothic"/>
            </a:endParaRPr>
          </a:p>
          <a:p>
            <a:pPr marL="12700" marR="5080">
              <a:lnSpc>
                <a:spcPct val="107500"/>
              </a:lnSpc>
              <a:spcBef>
                <a:spcPts val="135"/>
              </a:spcBef>
            </a:pPr>
            <a:endParaRPr sz="2000" dirty="0">
              <a:solidFill>
                <a:schemeClr val="lt1"/>
              </a:solidFill>
              <a:latin typeface="Century Gothic"/>
              <a:ea typeface="Century Gothic"/>
              <a:cs typeface="Century Gothic"/>
              <a:sym typeface="Century Gothic"/>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pic>
        <p:nvPicPr>
          <p:cNvPr id="1026" name="Picture 2" descr="Smart relaxed confident senior businessman">
            <a:extLst>
              <a:ext uri="{FF2B5EF4-FFF2-40B4-BE49-F238E27FC236}">
                <a16:creationId xmlns:a16="http://schemas.microsoft.com/office/drawing/2014/main" id="{1BA7C79F-5EE1-111B-4D58-4338E1AE1BE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705" b="3346"/>
          <a:stretch/>
        </p:blipFill>
        <p:spPr bwMode="auto">
          <a:xfrm>
            <a:off x="-1" y="-67072"/>
            <a:ext cx="19071653" cy="11376422"/>
          </a:xfrm>
          <a:prstGeom prst="rect">
            <a:avLst/>
          </a:prstGeom>
          <a:noFill/>
          <a:extLst>
            <a:ext uri="{909E8E84-426E-40DD-AFC4-6F175D3DCCD1}">
              <a14:hiddenFill xmlns:a14="http://schemas.microsoft.com/office/drawing/2010/main">
                <a:solidFill>
                  <a:srgbClr val="FFFFFF"/>
                </a:solidFill>
              </a14:hiddenFill>
            </a:ext>
          </a:extLst>
        </p:spPr>
      </p:pic>
      <p:sp>
        <p:nvSpPr>
          <p:cNvPr id="188" name="Google Shape;188;p6"/>
          <p:cNvSpPr txBox="1"/>
          <p:nvPr/>
        </p:nvSpPr>
        <p:spPr>
          <a:xfrm>
            <a:off x="19264994" y="10384889"/>
            <a:ext cx="92075" cy="164142"/>
          </a:xfrm>
          <a:prstGeom prst="rect">
            <a:avLst/>
          </a:prstGeom>
          <a:noFill/>
          <a:ln>
            <a:noFill/>
          </a:ln>
        </p:spPr>
        <p:txBody>
          <a:bodyPr spcFirstLastPara="1" wrap="square" lIns="0" tIns="17775" rIns="0" bIns="0" anchor="t" anchorCtr="0">
            <a:spAutoFit/>
          </a:bodyPr>
          <a:lstStyle/>
          <a:p>
            <a:pPr marL="12700"/>
            <a:r>
              <a:rPr lang="en-US" sz="950">
                <a:solidFill>
                  <a:srgbClr val="FFFFFF"/>
                </a:solidFill>
                <a:latin typeface="Calibri"/>
                <a:ea typeface="Calibri"/>
                <a:cs typeface="Calibri"/>
                <a:sym typeface="Calibri"/>
              </a:rPr>
              <a:t>6</a:t>
            </a:r>
            <a:endParaRPr sz="950">
              <a:solidFill>
                <a:schemeClr val="dk1"/>
              </a:solidFill>
              <a:latin typeface="Calibri"/>
              <a:ea typeface="Calibri"/>
              <a:cs typeface="Calibri"/>
              <a:sym typeface="Calibri"/>
            </a:endParaRPr>
          </a:p>
        </p:txBody>
      </p:sp>
      <p:sp>
        <p:nvSpPr>
          <p:cNvPr id="189" name="Google Shape;189;p6"/>
          <p:cNvSpPr/>
          <p:nvPr/>
        </p:nvSpPr>
        <p:spPr>
          <a:xfrm>
            <a:off x="11427588" y="-67072"/>
            <a:ext cx="8678100" cy="11376447"/>
          </a:xfrm>
          <a:prstGeom prst="rect">
            <a:avLst/>
          </a:prstGeom>
          <a:solidFill>
            <a:srgbClr val="58539D"/>
          </a:solidFill>
          <a:ln>
            <a:noFill/>
          </a:ln>
        </p:spPr>
        <p:txBody>
          <a:bodyPr spcFirstLastPara="1" wrap="square" lIns="91425" tIns="45700" rIns="91425" bIns="45700" anchor="ctr" anchorCtr="0">
            <a:noAutofit/>
          </a:bodyPr>
          <a:lstStyle/>
          <a:p>
            <a:pPr algn="ctr"/>
            <a:endParaRPr lang="en-US" sz="1800">
              <a:solidFill>
                <a:schemeClr val="lt1"/>
              </a:solidFill>
              <a:latin typeface="Calibri"/>
              <a:ea typeface="Calibri"/>
              <a:cs typeface="Calibri"/>
              <a:sym typeface="Calibri"/>
            </a:endParaRPr>
          </a:p>
        </p:txBody>
      </p:sp>
      <p:sp>
        <p:nvSpPr>
          <p:cNvPr id="190" name="Google Shape;190;p6"/>
          <p:cNvSpPr txBox="1"/>
          <p:nvPr/>
        </p:nvSpPr>
        <p:spPr>
          <a:xfrm>
            <a:off x="11863834" y="-67072"/>
            <a:ext cx="7385100" cy="2074271"/>
          </a:xfrm>
          <a:prstGeom prst="rect">
            <a:avLst/>
          </a:prstGeom>
          <a:noFill/>
          <a:ln>
            <a:noFill/>
          </a:ln>
        </p:spPr>
        <p:txBody>
          <a:bodyPr spcFirstLastPara="1" wrap="square" lIns="0" tIns="12050" rIns="0" bIns="0" anchor="t" anchorCtr="0">
            <a:spAutoFit/>
          </a:bodyPr>
          <a:lstStyle/>
          <a:p>
            <a:pPr marL="12700"/>
            <a:endParaRPr lang="en-US" sz="6700" b="1" dirty="0">
              <a:solidFill>
                <a:srgbClr val="E5A124"/>
              </a:solidFill>
              <a:latin typeface="Century Gothic"/>
              <a:ea typeface="Century Gothic"/>
              <a:cs typeface="Century Gothic"/>
              <a:sym typeface="Century Gothic"/>
            </a:endParaRPr>
          </a:p>
          <a:p>
            <a:pPr marL="12700"/>
            <a:r>
              <a:rPr lang="en-US" sz="6700" b="1" dirty="0">
                <a:solidFill>
                  <a:srgbClr val="E5A124"/>
                </a:solidFill>
                <a:latin typeface="Century Gothic"/>
                <a:ea typeface="Century Gothic"/>
                <a:cs typeface="Century Gothic"/>
                <a:sym typeface="Century Gothic"/>
              </a:rPr>
              <a:t>Hi. I’m Wellnecity.</a:t>
            </a:r>
            <a:endParaRPr sz="6700" b="1" dirty="0">
              <a:solidFill>
                <a:srgbClr val="E5A124"/>
              </a:solidFill>
              <a:latin typeface="Century Gothic"/>
              <a:ea typeface="Century Gothic"/>
              <a:cs typeface="Century Gothic"/>
              <a:sym typeface="Century Gothic"/>
            </a:endParaRPr>
          </a:p>
        </p:txBody>
      </p:sp>
      <p:sp>
        <p:nvSpPr>
          <p:cNvPr id="193" name="Google Shape;193;p6"/>
          <p:cNvSpPr txBox="1"/>
          <p:nvPr/>
        </p:nvSpPr>
        <p:spPr>
          <a:xfrm>
            <a:off x="11904308" y="2265378"/>
            <a:ext cx="7587600" cy="7083329"/>
          </a:xfrm>
          <a:prstGeom prst="rect">
            <a:avLst/>
          </a:prstGeom>
          <a:noFill/>
          <a:ln>
            <a:noFill/>
          </a:ln>
        </p:spPr>
        <p:txBody>
          <a:bodyPr spcFirstLastPara="1" wrap="square" lIns="0" tIns="17125" rIns="0" bIns="0" anchor="t" anchorCtr="0">
            <a:spAutoFit/>
          </a:bodyPr>
          <a:lstStyle/>
          <a:p>
            <a:pPr marL="12700" marR="5080">
              <a:spcBef>
                <a:spcPts val="135"/>
              </a:spcBef>
            </a:pPr>
            <a:r>
              <a:rPr lang="en-US" sz="2000" dirty="0">
                <a:solidFill>
                  <a:schemeClr val="lt1"/>
                </a:solidFill>
                <a:latin typeface="Century Gothic"/>
                <a:ea typeface="Century Gothic"/>
                <a:cs typeface="Century Gothic"/>
                <a:sym typeface="Century Gothic"/>
              </a:rPr>
              <a:t>We know what you’re up against. A flood of new point solutions on the market each week and a demand for continued value-add from existing clients make your job both exciting and exhausting. </a:t>
            </a:r>
          </a:p>
          <a:p>
            <a:pPr marL="12700" marR="5080">
              <a:spcBef>
                <a:spcPts val="135"/>
              </a:spcBef>
            </a:pPr>
            <a:endParaRPr lang="en-US" sz="2000" dirty="0">
              <a:solidFill>
                <a:schemeClr val="lt1"/>
              </a:solidFill>
              <a:latin typeface="Century Gothic"/>
              <a:ea typeface="Century Gothic"/>
              <a:cs typeface="Century Gothic"/>
              <a:sym typeface="Century Gothic"/>
            </a:endParaRPr>
          </a:p>
          <a:p>
            <a:pPr marL="12700" marR="5080">
              <a:spcBef>
                <a:spcPts val="135"/>
              </a:spcBef>
            </a:pPr>
            <a:r>
              <a:rPr lang="en-US" sz="2000" dirty="0">
                <a:solidFill>
                  <a:schemeClr val="lt1"/>
                </a:solidFill>
                <a:latin typeface="Century Gothic"/>
                <a:ea typeface="Century Gothic"/>
                <a:cs typeface="Century Gothic"/>
                <a:sym typeface="Century Gothic"/>
              </a:rPr>
              <a:t>And, once you do find the right solutions, how do you know you’ll get the results you’re promising to your plan sponsor? We’re not here to add a middleman in the decision-making process – we are here to support you with data-driven insight to validate the point solution recommendations you make to employers. </a:t>
            </a:r>
          </a:p>
          <a:p>
            <a:pPr marL="12700" marR="5080">
              <a:spcBef>
                <a:spcPts val="135"/>
              </a:spcBef>
            </a:pPr>
            <a:endParaRPr lang="en-US" sz="2000" dirty="0">
              <a:solidFill>
                <a:schemeClr val="lt1"/>
              </a:solidFill>
              <a:latin typeface="Century Gothic"/>
              <a:ea typeface="Century Gothic"/>
              <a:cs typeface="Century Gothic"/>
              <a:sym typeface="Century Gothic"/>
            </a:endParaRPr>
          </a:p>
          <a:p>
            <a:pPr marL="12700" marR="5080">
              <a:spcBef>
                <a:spcPts val="135"/>
              </a:spcBef>
            </a:pPr>
            <a:r>
              <a:rPr lang="en-US" sz="2000" dirty="0">
                <a:solidFill>
                  <a:schemeClr val="lt1"/>
                </a:solidFill>
                <a:latin typeface="Century Gothic"/>
                <a:ea typeface="Century Gothic"/>
                <a:cs typeface="Century Gothic"/>
                <a:sym typeface="Century Gothic"/>
              </a:rPr>
              <a:t>We create room for higher quality conversations and data-backed decisions. We’re not guaranteeing we’ll make you the smartest person in the room (because that’s your client, right?!)….but we’ll come awfully close.</a:t>
            </a:r>
          </a:p>
          <a:p>
            <a:pPr marL="12700" marR="5080">
              <a:spcBef>
                <a:spcPts val="135"/>
              </a:spcBef>
            </a:pPr>
            <a:endParaRPr lang="en-US" sz="2000" dirty="0">
              <a:solidFill>
                <a:schemeClr val="lt1"/>
              </a:solidFill>
              <a:latin typeface="Century Gothic"/>
              <a:ea typeface="Century Gothic"/>
              <a:cs typeface="Century Gothic"/>
              <a:sym typeface="Century Gothic"/>
            </a:endParaRPr>
          </a:p>
          <a:p>
            <a:pPr marL="12700" marR="1250472">
              <a:spcBef>
                <a:spcPts val="495"/>
              </a:spcBef>
            </a:pPr>
            <a:r>
              <a:rPr lang="en-US" sz="2000" b="1" dirty="0" err="1">
                <a:solidFill>
                  <a:schemeClr val="lt1"/>
                </a:solidFill>
                <a:latin typeface="Century Gothic"/>
                <a:ea typeface="Century Gothic"/>
                <a:cs typeface="Century Gothic"/>
                <a:sym typeface="Century Gothic"/>
              </a:rPr>
              <a:t>Wellnecity</a:t>
            </a:r>
            <a:r>
              <a:rPr lang="en-US" sz="2000" b="1" dirty="0">
                <a:solidFill>
                  <a:schemeClr val="lt1"/>
                </a:solidFill>
                <a:latin typeface="Century Gothic"/>
                <a:ea typeface="Century Gothic"/>
                <a:cs typeface="Century Gothic"/>
                <a:sym typeface="Century Gothic"/>
              </a:rPr>
              <a:t>. Measurably Improving Health Plans</a:t>
            </a:r>
            <a:endParaRPr lang="en-US" sz="2000" dirty="0"/>
          </a:p>
          <a:p>
            <a:pPr marL="12700" marR="1650522">
              <a:spcBef>
                <a:spcPts val="495"/>
              </a:spcBef>
            </a:pPr>
            <a:r>
              <a:rPr lang="en-US" sz="2000" b="1" dirty="0" err="1">
                <a:solidFill>
                  <a:schemeClr val="lt1"/>
                </a:solidFill>
                <a:latin typeface="Century Gothic"/>
                <a:ea typeface="Century Gothic"/>
                <a:cs typeface="Century Gothic"/>
                <a:sym typeface="Century Gothic"/>
              </a:rPr>
              <a:t>Wellnecity</a:t>
            </a:r>
            <a:r>
              <a:rPr lang="en-US" sz="2000" b="1" dirty="0">
                <a:solidFill>
                  <a:schemeClr val="lt1"/>
                </a:solidFill>
                <a:latin typeface="Century Gothic"/>
                <a:ea typeface="Century Gothic"/>
                <a:cs typeface="Century Gothic"/>
                <a:sym typeface="Century Gothic"/>
              </a:rPr>
              <a:t>. Providing Trusted Innovation</a:t>
            </a:r>
            <a:endParaRPr lang="en-US" sz="2000" dirty="0"/>
          </a:p>
          <a:p>
            <a:pPr marL="12700" marR="3015615">
              <a:spcBef>
                <a:spcPts val="495"/>
              </a:spcBef>
            </a:pPr>
            <a:r>
              <a:rPr lang="en-US" sz="2000" b="1" dirty="0" err="1">
                <a:solidFill>
                  <a:schemeClr val="lt1"/>
                </a:solidFill>
                <a:latin typeface="Century Gothic"/>
                <a:ea typeface="Century Gothic"/>
                <a:cs typeface="Century Gothic"/>
                <a:sym typeface="Century Gothic"/>
              </a:rPr>
              <a:t>Wellencity</a:t>
            </a:r>
            <a:r>
              <a:rPr lang="en-US" sz="2000" b="1" dirty="0">
                <a:solidFill>
                  <a:schemeClr val="lt1"/>
                </a:solidFill>
                <a:latin typeface="Century Gothic"/>
                <a:ea typeface="Century Gothic"/>
                <a:cs typeface="Century Gothic"/>
                <a:sym typeface="Century Gothic"/>
              </a:rPr>
              <a:t>. We Guide. You Decide.</a:t>
            </a:r>
            <a:endParaRPr lang="en-US" sz="2000" dirty="0">
              <a:solidFill>
                <a:schemeClr val="lt1"/>
              </a:solidFill>
              <a:latin typeface="Century Gothic"/>
              <a:ea typeface="Century Gothic"/>
              <a:cs typeface="Century Gothic"/>
              <a:sym typeface="Century Gothic"/>
            </a:endParaRPr>
          </a:p>
          <a:p>
            <a:pPr marL="12700" marR="5080">
              <a:spcBef>
                <a:spcPts val="135"/>
              </a:spcBef>
            </a:pPr>
            <a:endParaRPr lang="en-US" sz="2000" dirty="0">
              <a:solidFill>
                <a:schemeClr val="lt1"/>
              </a:solidFill>
              <a:latin typeface="Century Gothic"/>
              <a:ea typeface="Century Gothic"/>
              <a:cs typeface="Century Gothic"/>
              <a:sym typeface="Century Gothic"/>
            </a:endParaRPr>
          </a:p>
          <a:p>
            <a:pPr marL="12700" marR="5080">
              <a:spcBef>
                <a:spcPts val="135"/>
              </a:spcBef>
            </a:pPr>
            <a:endParaRPr sz="2000" dirty="0">
              <a:solidFill>
                <a:schemeClr val="lt1"/>
              </a:solidFill>
              <a:latin typeface="Century Gothic"/>
              <a:ea typeface="Century Gothic"/>
              <a:cs typeface="Century Gothic"/>
              <a:sym typeface="Century Gothic"/>
            </a:endParaRPr>
          </a:p>
        </p:txBody>
      </p:sp>
    </p:spTree>
    <p:extLst>
      <p:ext uri="{BB962C8B-B14F-4D97-AF65-F5344CB8AC3E}">
        <p14:creationId xmlns:p14="http://schemas.microsoft.com/office/powerpoint/2010/main" val="1494371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Shape 198"/>
        <p:cNvGrpSpPr/>
        <p:nvPr/>
      </p:nvGrpSpPr>
      <p:grpSpPr>
        <a:xfrm>
          <a:off x="0" y="0"/>
          <a:ext cx="0" cy="0"/>
          <a:chOff x="0" y="0"/>
          <a:chExt cx="0" cy="0"/>
        </a:xfrm>
      </p:grpSpPr>
      <p:sp>
        <p:nvSpPr>
          <p:cNvPr id="199" name="Google Shape;199;p7"/>
          <p:cNvSpPr/>
          <p:nvPr/>
        </p:nvSpPr>
        <p:spPr>
          <a:xfrm>
            <a:off x="744" y="3682475"/>
            <a:ext cx="20104200" cy="7626900"/>
          </a:xfrm>
          <a:prstGeom prst="rect">
            <a:avLst/>
          </a:prstGeom>
          <a:solidFill>
            <a:srgbClr val="E5A124"/>
          </a:solidFill>
          <a:ln>
            <a:noFill/>
          </a:ln>
        </p:spPr>
        <p:txBody>
          <a:bodyPr spcFirstLastPara="1" wrap="square" lIns="91425" tIns="45700" rIns="91425" bIns="45700" anchor="ctr" anchorCtr="0">
            <a:noAutofit/>
          </a:bodyPr>
          <a:lstStyle/>
          <a:p>
            <a:pPr marL="171450">
              <a:lnSpc>
                <a:spcPct val="115000"/>
              </a:lnSpc>
            </a:pPr>
            <a:r>
              <a:rPr lang="en-US" sz="2400">
                <a:solidFill>
                  <a:schemeClr val="lt1"/>
                </a:solidFill>
                <a:latin typeface="Century Gothic"/>
                <a:ea typeface="Century Gothic"/>
                <a:cs typeface="Century Gothic"/>
                <a:sym typeface="Century Gothic"/>
              </a:rPr>
              <a:t> </a:t>
            </a:r>
            <a:endParaRPr/>
          </a:p>
        </p:txBody>
      </p:sp>
      <p:sp>
        <p:nvSpPr>
          <p:cNvPr id="200" name="Google Shape;200;p7"/>
          <p:cNvSpPr txBox="1"/>
          <p:nvPr/>
        </p:nvSpPr>
        <p:spPr>
          <a:xfrm>
            <a:off x="890676" y="974434"/>
            <a:ext cx="6448200" cy="753000"/>
          </a:xfrm>
          <a:prstGeom prst="rect">
            <a:avLst/>
          </a:prstGeom>
          <a:noFill/>
          <a:ln>
            <a:noFill/>
          </a:ln>
        </p:spPr>
        <p:txBody>
          <a:bodyPr spcFirstLastPara="1" wrap="square" lIns="0" tIns="13950" rIns="0" bIns="0" anchor="t" anchorCtr="0">
            <a:spAutoFit/>
          </a:bodyPr>
          <a:lstStyle/>
          <a:p>
            <a:pPr marL="12700"/>
            <a:r>
              <a:rPr lang="en-US" sz="4800" b="1" dirty="0">
                <a:solidFill>
                  <a:srgbClr val="58539D"/>
                </a:solidFill>
                <a:latin typeface="Century Gothic"/>
                <a:ea typeface="Century Gothic"/>
                <a:cs typeface="Century Gothic"/>
                <a:sym typeface="Century Gothic"/>
              </a:rPr>
              <a:t>Customer Personas</a:t>
            </a:r>
            <a:endParaRPr dirty="0">
              <a:solidFill>
                <a:srgbClr val="58539D"/>
              </a:solidFill>
            </a:endParaRPr>
          </a:p>
        </p:txBody>
      </p:sp>
      <p:sp>
        <p:nvSpPr>
          <p:cNvPr id="201" name="Google Shape;201;p7"/>
          <p:cNvSpPr/>
          <p:nvPr/>
        </p:nvSpPr>
        <p:spPr>
          <a:xfrm>
            <a:off x="923047" y="697736"/>
            <a:ext cx="1536700" cy="0"/>
          </a:xfrm>
          <a:custGeom>
            <a:avLst/>
            <a:gdLst/>
            <a:ahLst/>
            <a:cxnLst/>
            <a:rect l="l" t="t" r="r" b="b"/>
            <a:pathLst>
              <a:path w="1536700" h="120000" extrusionOk="0">
                <a:moveTo>
                  <a:pt x="0" y="0"/>
                </a:moveTo>
                <a:lnTo>
                  <a:pt x="1536665" y="0"/>
                </a:lnTo>
              </a:path>
            </a:pathLst>
          </a:custGeom>
          <a:noFill/>
          <a:ln w="20925" cap="flat" cmpd="sng">
            <a:solidFill>
              <a:srgbClr val="58539D"/>
            </a:solidFill>
            <a:prstDash val="solid"/>
            <a:round/>
            <a:headEnd type="none" w="sm" len="sm"/>
            <a:tailEnd type="none" w="sm" len="sm"/>
          </a:ln>
        </p:spPr>
        <p:txBody>
          <a:bodyPr spcFirstLastPara="1" wrap="square" lIns="0" tIns="0" rIns="0" bIns="0" anchor="t" anchorCtr="0">
            <a:noAutofit/>
          </a:bodyPr>
          <a:lstStyle/>
          <a:p>
            <a:endParaRPr sz="1800">
              <a:solidFill>
                <a:schemeClr val="dk1"/>
              </a:solidFill>
              <a:latin typeface="Calibri"/>
              <a:ea typeface="Calibri"/>
              <a:cs typeface="Calibri"/>
              <a:sym typeface="Calibri"/>
            </a:endParaRPr>
          </a:p>
        </p:txBody>
      </p:sp>
      <p:sp>
        <p:nvSpPr>
          <p:cNvPr id="202" name="Google Shape;202;p7"/>
          <p:cNvSpPr txBox="1"/>
          <p:nvPr/>
        </p:nvSpPr>
        <p:spPr>
          <a:xfrm>
            <a:off x="2085269" y="2929625"/>
            <a:ext cx="3797100" cy="785100"/>
          </a:xfrm>
          <a:prstGeom prst="rect">
            <a:avLst/>
          </a:prstGeom>
          <a:noFill/>
          <a:ln>
            <a:noFill/>
          </a:ln>
        </p:spPr>
        <p:txBody>
          <a:bodyPr spcFirstLastPara="1" wrap="square" lIns="91425" tIns="91425" rIns="91425" bIns="91425" anchor="t" anchorCtr="0">
            <a:spAutoFit/>
          </a:bodyPr>
          <a:lstStyle/>
          <a:p>
            <a:pPr algn="ctr"/>
            <a:r>
              <a:rPr lang="en-US" sz="3900" b="1" dirty="0">
                <a:solidFill>
                  <a:srgbClr val="58539D"/>
                </a:solidFill>
                <a:latin typeface="Century Gothic"/>
                <a:ea typeface="Century Gothic"/>
                <a:cs typeface="Century Gothic"/>
                <a:sym typeface="Century Gothic"/>
              </a:rPr>
              <a:t>Confident</a:t>
            </a:r>
            <a:endParaRPr sz="3900" b="1" dirty="0">
              <a:solidFill>
                <a:srgbClr val="58539D"/>
              </a:solidFill>
              <a:latin typeface="Century Gothic"/>
              <a:ea typeface="Century Gothic"/>
              <a:cs typeface="Century Gothic"/>
              <a:sym typeface="Century Gothic"/>
            </a:endParaRPr>
          </a:p>
        </p:txBody>
      </p:sp>
      <p:sp>
        <p:nvSpPr>
          <p:cNvPr id="203" name="Google Shape;203;p7"/>
          <p:cNvSpPr txBox="1"/>
          <p:nvPr/>
        </p:nvSpPr>
        <p:spPr>
          <a:xfrm>
            <a:off x="8209294" y="2929625"/>
            <a:ext cx="3797100" cy="785100"/>
          </a:xfrm>
          <a:prstGeom prst="rect">
            <a:avLst/>
          </a:prstGeom>
          <a:noFill/>
          <a:ln>
            <a:noFill/>
          </a:ln>
        </p:spPr>
        <p:txBody>
          <a:bodyPr spcFirstLastPara="1" wrap="square" lIns="91425" tIns="91425" rIns="91425" bIns="91425" anchor="t" anchorCtr="0">
            <a:spAutoFit/>
          </a:bodyPr>
          <a:lstStyle/>
          <a:p>
            <a:pPr algn="ctr"/>
            <a:r>
              <a:rPr lang="en-US" sz="3900" b="1" dirty="0">
                <a:solidFill>
                  <a:srgbClr val="58539D"/>
                </a:solidFill>
                <a:latin typeface="Century Gothic"/>
                <a:ea typeface="Century Gothic"/>
                <a:cs typeface="Century Gothic"/>
                <a:sym typeface="Century Gothic"/>
              </a:rPr>
              <a:t>Curious</a:t>
            </a:r>
            <a:endParaRPr sz="3900" b="1" dirty="0">
              <a:solidFill>
                <a:srgbClr val="58539D"/>
              </a:solidFill>
              <a:latin typeface="Century Gothic"/>
              <a:ea typeface="Century Gothic"/>
              <a:cs typeface="Century Gothic"/>
              <a:sym typeface="Century Gothic"/>
            </a:endParaRPr>
          </a:p>
        </p:txBody>
      </p:sp>
      <p:sp>
        <p:nvSpPr>
          <p:cNvPr id="204" name="Google Shape;204;p7"/>
          <p:cNvSpPr txBox="1"/>
          <p:nvPr/>
        </p:nvSpPr>
        <p:spPr>
          <a:xfrm>
            <a:off x="14223169" y="2929625"/>
            <a:ext cx="3797100" cy="785100"/>
          </a:xfrm>
          <a:prstGeom prst="rect">
            <a:avLst/>
          </a:prstGeom>
          <a:noFill/>
          <a:ln>
            <a:noFill/>
          </a:ln>
        </p:spPr>
        <p:txBody>
          <a:bodyPr spcFirstLastPara="1" wrap="square" lIns="91425" tIns="91425" rIns="91425" bIns="91425" anchor="t" anchorCtr="0">
            <a:spAutoFit/>
          </a:bodyPr>
          <a:lstStyle/>
          <a:p>
            <a:pPr algn="ctr"/>
            <a:r>
              <a:rPr lang="en-US" sz="3900" b="1" dirty="0">
                <a:solidFill>
                  <a:srgbClr val="58539D"/>
                </a:solidFill>
                <a:latin typeface="Century Gothic"/>
                <a:ea typeface="Century Gothic"/>
                <a:cs typeface="Century Gothic"/>
                <a:sym typeface="Century Gothic"/>
              </a:rPr>
              <a:t>Cautious</a:t>
            </a:r>
            <a:endParaRPr sz="3900" b="1" dirty="0">
              <a:solidFill>
                <a:srgbClr val="58539D"/>
              </a:solidFill>
              <a:latin typeface="Century Gothic"/>
              <a:ea typeface="Century Gothic"/>
              <a:cs typeface="Century Gothic"/>
              <a:sym typeface="Century Gothic"/>
            </a:endParaRPr>
          </a:p>
        </p:txBody>
      </p:sp>
      <p:grpSp>
        <p:nvGrpSpPr>
          <p:cNvPr id="205" name="Google Shape;205;p7"/>
          <p:cNvGrpSpPr/>
          <p:nvPr/>
        </p:nvGrpSpPr>
        <p:grpSpPr>
          <a:xfrm>
            <a:off x="2634721" y="4080969"/>
            <a:ext cx="2698200" cy="2698200"/>
            <a:chOff x="665642" y="4205633"/>
            <a:chExt cx="2698200" cy="2698200"/>
          </a:xfrm>
        </p:grpSpPr>
        <p:sp>
          <p:nvSpPr>
            <p:cNvPr id="206" name="Google Shape;206;p7"/>
            <p:cNvSpPr/>
            <p:nvPr/>
          </p:nvSpPr>
          <p:spPr>
            <a:xfrm>
              <a:off x="902418" y="4451587"/>
              <a:ext cx="2206200" cy="2206200"/>
            </a:xfrm>
            <a:prstGeom prst="ellipse">
              <a:avLst/>
            </a:prstGeom>
            <a:solidFill>
              <a:srgbClr val="FFFFFF"/>
            </a:solidFill>
            <a:ln w="25400" cap="flat" cmpd="sng">
              <a:solidFill>
                <a:srgbClr val="BFBFBF"/>
              </a:solidFill>
              <a:prstDash val="solid"/>
              <a:round/>
              <a:headEnd type="none" w="sm" len="sm"/>
              <a:tailEnd type="none" w="sm" len="sm"/>
            </a:ln>
          </p:spPr>
          <p:txBody>
            <a:bodyPr spcFirstLastPara="1" wrap="square" lIns="91425" tIns="45700" rIns="91425" bIns="45700" anchor="ctr" anchorCtr="0">
              <a:noAutofit/>
            </a:bodyPr>
            <a:lstStyle/>
            <a:p>
              <a:pPr algn="ctr"/>
              <a:endParaRPr sz="2968">
                <a:solidFill>
                  <a:srgbClr val="FFFFFF"/>
                </a:solidFill>
                <a:latin typeface="Calibri"/>
                <a:ea typeface="Calibri"/>
                <a:cs typeface="Calibri"/>
                <a:sym typeface="Calibri"/>
              </a:endParaRPr>
            </a:p>
          </p:txBody>
        </p:sp>
        <p:sp>
          <p:nvSpPr>
            <p:cNvPr id="207" name="Google Shape;207;p7"/>
            <p:cNvSpPr/>
            <p:nvPr/>
          </p:nvSpPr>
          <p:spPr>
            <a:xfrm>
              <a:off x="665642" y="4205633"/>
              <a:ext cx="2698200" cy="2698200"/>
            </a:xfrm>
            <a:prstGeom prst="arc">
              <a:avLst>
                <a:gd name="adj1" fmla="val 10838192"/>
                <a:gd name="adj2" fmla="val 0"/>
              </a:avLst>
            </a:prstGeom>
            <a:noFill/>
            <a:ln w="57150" cap="flat" cmpd="sng">
              <a:solidFill>
                <a:srgbClr val="BFBFBF"/>
              </a:solidFill>
              <a:prstDash val="solid"/>
              <a:round/>
              <a:headEnd type="none" w="sm" len="sm"/>
              <a:tailEnd type="none" w="sm" len="sm"/>
            </a:ln>
          </p:spPr>
          <p:txBody>
            <a:bodyPr spcFirstLastPara="1" wrap="square" lIns="91425" tIns="45700" rIns="91425" bIns="45700" anchor="ctr" anchorCtr="0">
              <a:noAutofit/>
            </a:bodyPr>
            <a:lstStyle/>
            <a:p>
              <a:pPr algn="ctr"/>
              <a:endParaRPr sz="2968">
                <a:latin typeface="Calibri"/>
                <a:ea typeface="Calibri"/>
                <a:cs typeface="Calibri"/>
                <a:sym typeface="Calibri"/>
              </a:endParaRPr>
            </a:p>
          </p:txBody>
        </p:sp>
      </p:grpSp>
      <p:grpSp>
        <p:nvGrpSpPr>
          <p:cNvPr id="208" name="Google Shape;208;p7"/>
          <p:cNvGrpSpPr/>
          <p:nvPr/>
        </p:nvGrpSpPr>
        <p:grpSpPr>
          <a:xfrm>
            <a:off x="8758746" y="4080969"/>
            <a:ext cx="2698200" cy="2698200"/>
            <a:chOff x="665642" y="4205633"/>
            <a:chExt cx="2698200" cy="2698200"/>
          </a:xfrm>
        </p:grpSpPr>
        <p:sp>
          <p:nvSpPr>
            <p:cNvPr id="209" name="Google Shape;209;p7"/>
            <p:cNvSpPr/>
            <p:nvPr/>
          </p:nvSpPr>
          <p:spPr>
            <a:xfrm>
              <a:off x="902418" y="4451587"/>
              <a:ext cx="2206200" cy="2206200"/>
            </a:xfrm>
            <a:prstGeom prst="ellipse">
              <a:avLst/>
            </a:prstGeom>
            <a:solidFill>
              <a:srgbClr val="FFFFFF"/>
            </a:solidFill>
            <a:ln w="25400" cap="flat" cmpd="sng">
              <a:solidFill>
                <a:srgbClr val="BFBFBF"/>
              </a:solidFill>
              <a:prstDash val="solid"/>
              <a:round/>
              <a:headEnd type="none" w="sm" len="sm"/>
              <a:tailEnd type="none" w="sm" len="sm"/>
            </a:ln>
          </p:spPr>
          <p:txBody>
            <a:bodyPr spcFirstLastPara="1" wrap="square" lIns="91425" tIns="45700" rIns="91425" bIns="45700" anchor="ctr" anchorCtr="0">
              <a:noAutofit/>
            </a:bodyPr>
            <a:lstStyle/>
            <a:p>
              <a:pPr algn="ctr"/>
              <a:endParaRPr sz="2968" dirty="0">
                <a:solidFill>
                  <a:srgbClr val="FFFFFF"/>
                </a:solidFill>
                <a:latin typeface="Calibri"/>
                <a:ea typeface="Calibri"/>
                <a:cs typeface="Calibri"/>
                <a:sym typeface="Calibri"/>
              </a:endParaRPr>
            </a:p>
          </p:txBody>
        </p:sp>
        <p:sp>
          <p:nvSpPr>
            <p:cNvPr id="210" name="Google Shape;210;p7"/>
            <p:cNvSpPr/>
            <p:nvPr/>
          </p:nvSpPr>
          <p:spPr>
            <a:xfrm>
              <a:off x="665642" y="4205633"/>
              <a:ext cx="2698200" cy="2698200"/>
            </a:xfrm>
            <a:prstGeom prst="arc">
              <a:avLst>
                <a:gd name="adj1" fmla="val 10838192"/>
                <a:gd name="adj2" fmla="val 0"/>
              </a:avLst>
            </a:prstGeom>
            <a:noFill/>
            <a:ln w="57150" cap="flat" cmpd="sng">
              <a:solidFill>
                <a:srgbClr val="BFBFBF"/>
              </a:solidFill>
              <a:prstDash val="solid"/>
              <a:round/>
              <a:headEnd type="none" w="sm" len="sm"/>
              <a:tailEnd type="none" w="sm" len="sm"/>
            </a:ln>
          </p:spPr>
          <p:txBody>
            <a:bodyPr spcFirstLastPara="1" wrap="square" lIns="91425" tIns="45700" rIns="91425" bIns="45700" anchor="ctr" anchorCtr="0">
              <a:noAutofit/>
            </a:bodyPr>
            <a:lstStyle/>
            <a:p>
              <a:pPr algn="ctr"/>
              <a:endParaRPr sz="2968">
                <a:latin typeface="Calibri"/>
                <a:ea typeface="Calibri"/>
                <a:cs typeface="Calibri"/>
                <a:sym typeface="Calibri"/>
              </a:endParaRPr>
            </a:p>
          </p:txBody>
        </p:sp>
      </p:grpSp>
      <p:grpSp>
        <p:nvGrpSpPr>
          <p:cNvPr id="211" name="Google Shape;211;p7"/>
          <p:cNvGrpSpPr/>
          <p:nvPr/>
        </p:nvGrpSpPr>
        <p:grpSpPr>
          <a:xfrm>
            <a:off x="14772621" y="4080969"/>
            <a:ext cx="2698200" cy="2698200"/>
            <a:chOff x="665642" y="4205633"/>
            <a:chExt cx="2698200" cy="2698200"/>
          </a:xfrm>
        </p:grpSpPr>
        <p:sp>
          <p:nvSpPr>
            <p:cNvPr id="212" name="Google Shape;212;p7"/>
            <p:cNvSpPr/>
            <p:nvPr/>
          </p:nvSpPr>
          <p:spPr>
            <a:xfrm>
              <a:off x="902418" y="4451587"/>
              <a:ext cx="2206200" cy="2206200"/>
            </a:xfrm>
            <a:prstGeom prst="ellipse">
              <a:avLst/>
            </a:prstGeom>
            <a:solidFill>
              <a:srgbClr val="FFFFFF"/>
            </a:solidFill>
            <a:ln w="25400" cap="flat" cmpd="sng">
              <a:solidFill>
                <a:srgbClr val="BFBFBF"/>
              </a:solidFill>
              <a:prstDash val="solid"/>
              <a:round/>
              <a:headEnd type="none" w="sm" len="sm"/>
              <a:tailEnd type="none" w="sm" len="sm"/>
            </a:ln>
          </p:spPr>
          <p:txBody>
            <a:bodyPr spcFirstLastPara="1" wrap="square" lIns="91425" tIns="45700" rIns="91425" bIns="45700" anchor="ctr" anchorCtr="0">
              <a:noAutofit/>
            </a:bodyPr>
            <a:lstStyle/>
            <a:p>
              <a:pPr algn="ctr"/>
              <a:endParaRPr sz="2968">
                <a:solidFill>
                  <a:srgbClr val="FFFFFF"/>
                </a:solidFill>
                <a:latin typeface="Calibri"/>
                <a:ea typeface="Calibri"/>
                <a:cs typeface="Calibri"/>
                <a:sym typeface="Calibri"/>
              </a:endParaRPr>
            </a:p>
          </p:txBody>
        </p:sp>
        <p:sp>
          <p:nvSpPr>
            <p:cNvPr id="213" name="Google Shape;213;p7"/>
            <p:cNvSpPr/>
            <p:nvPr/>
          </p:nvSpPr>
          <p:spPr>
            <a:xfrm>
              <a:off x="665642" y="4205633"/>
              <a:ext cx="2698200" cy="2698200"/>
            </a:xfrm>
            <a:prstGeom prst="arc">
              <a:avLst>
                <a:gd name="adj1" fmla="val 10838192"/>
                <a:gd name="adj2" fmla="val 0"/>
              </a:avLst>
            </a:prstGeom>
            <a:noFill/>
            <a:ln w="57150" cap="flat" cmpd="sng">
              <a:solidFill>
                <a:srgbClr val="BFBFBF"/>
              </a:solidFill>
              <a:prstDash val="solid"/>
              <a:round/>
              <a:headEnd type="none" w="sm" len="sm"/>
              <a:tailEnd type="none" w="sm" len="sm"/>
            </a:ln>
          </p:spPr>
          <p:txBody>
            <a:bodyPr spcFirstLastPara="1" wrap="square" lIns="91425" tIns="45700" rIns="91425" bIns="45700" anchor="ctr" anchorCtr="0">
              <a:noAutofit/>
            </a:bodyPr>
            <a:lstStyle/>
            <a:p>
              <a:pPr algn="ctr"/>
              <a:endParaRPr sz="2968">
                <a:latin typeface="Calibri"/>
                <a:ea typeface="Calibri"/>
                <a:cs typeface="Calibri"/>
                <a:sym typeface="Calibri"/>
              </a:endParaRPr>
            </a:p>
          </p:txBody>
        </p:sp>
      </p:grpSp>
      <p:sp>
        <p:nvSpPr>
          <p:cNvPr id="214" name="Google Shape;214;p7"/>
          <p:cNvSpPr txBox="1"/>
          <p:nvPr/>
        </p:nvSpPr>
        <p:spPr>
          <a:xfrm>
            <a:off x="2085269" y="6779176"/>
            <a:ext cx="3797100" cy="3582489"/>
          </a:xfrm>
          <a:prstGeom prst="rect">
            <a:avLst/>
          </a:prstGeom>
          <a:noFill/>
          <a:ln>
            <a:noFill/>
          </a:ln>
        </p:spPr>
        <p:txBody>
          <a:bodyPr spcFirstLastPara="1" wrap="square" lIns="91425" tIns="91425" rIns="91425" bIns="91425" anchor="t" anchorCtr="0">
            <a:spAutoFit/>
          </a:bodyPr>
          <a:lstStyle/>
          <a:p>
            <a:pPr marL="171450">
              <a:lnSpc>
                <a:spcPct val="115000"/>
              </a:lnSpc>
            </a:pPr>
            <a:r>
              <a:rPr lang="en-US" sz="2400">
                <a:solidFill>
                  <a:schemeClr val="lt1"/>
                </a:solidFill>
                <a:latin typeface="Century Gothic"/>
                <a:ea typeface="Century Gothic"/>
                <a:cs typeface="Century Gothic"/>
                <a:sym typeface="Century Gothic"/>
              </a:rPr>
              <a:t>“I’m proactive about improving my plan and familiar with the shortcomings of the status quo. I’m ambitious–I have some ideas of my own and I’m willing to take risks.” </a:t>
            </a:r>
            <a:endParaRPr sz="2400">
              <a:solidFill>
                <a:schemeClr val="lt1"/>
              </a:solidFill>
              <a:latin typeface="Century Gothic"/>
              <a:ea typeface="Century Gothic"/>
              <a:cs typeface="Century Gothic"/>
              <a:sym typeface="Century Gothic"/>
            </a:endParaRPr>
          </a:p>
        </p:txBody>
      </p:sp>
      <p:sp>
        <p:nvSpPr>
          <p:cNvPr id="216" name="Google Shape;216;p7"/>
          <p:cNvSpPr txBox="1"/>
          <p:nvPr/>
        </p:nvSpPr>
        <p:spPr>
          <a:xfrm>
            <a:off x="8154219" y="6779176"/>
            <a:ext cx="3797100" cy="3157757"/>
          </a:xfrm>
          <a:prstGeom prst="rect">
            <a:avLst/>
          </a:prstGeom>
          <a:noFill/>
          <a:ln>
            <a:noFill/>
          </a:ln>
        </p:spPr>
        <p:txBody>
          <a:bodyPr spcFirstLastPara="1" wrap="square" lIns="91425" tIns="91425" rIns="91425" bIns="91425" anchor="t" anchorCtr="0">
            <a:spAutoFit/>
          </a:bodyPr>
          <a:lstStyle/>
          <a:p>
            <a:pPr marL="171450">
              <a:lnSpc>
                <a:spcPct val="115000"/>
              </a:lnSpc>
            </a:pPr>
            <a:r>
              <a:rPr lang="en-US" sz="2400">
                <a:solidFill>
                  <a:schemeClr val="lt1"/>
                </a:solidFill>
                <a:latin typeface="Century Gothic"/>
                <a:ea typeface="Century Gothic"/>
                <a:cs typeface="Century Gothic"/>
                <a:sym typeface="Century Gothic"/>
              </a:rPr>
              <a:t>“I know there’s room for improvement, but I’m not sure where to start. With your support and guidance, I’m willing to try new solutions.”</a:t>
            </a:r>
            <a:endParaRPr sz="2400">
              <a:solidFill>
                <a:schemeClr val="lt1"/>
              </a:solidFill>
              <a:latin typeface="Century Gothic"/>
              <a:ea typeface="Century Gothic"/>
              <a:cs typeface="Century Gothic"/>
              <a:sym typeface="Century Gothic"/>
            </a:endParaRPr>
          </a:p>
        </p:txBody>
      </p:sp>
      <p:sp>
        <p:nvSpPr>
          <p:cNvPr id="217" name="Google Shape;217;p7"/>
          <p:cNvSpPr txBox="1"/>
          <p:nvPr/>
        </p:nvSpPr>
        <p:spPr>
          <a:xfrm>
            <a:off x="14223169" y="6779175"/>
            <a:ext cx="4624668" cy="3033877"/>
          </a:xfrm>
          <a:prstGeom prst="rect">
            <a:avLst/>
          </a:prstGeom>
          <a:noFill/>
          <a:ln>
            <a:noFill/>
          </a:ln>
        </p:spPr>
        <p:txBody>
          <a:bodyPr spcFirstLastPara="1" wrap="square" lIns="91425" tIns="91425" rIns="91425" bIns="91425" anchor="t" anchorCtr="0">
            <a:spAutoFit/>
          </a:bodyPr>
          <a:lstStyle/>
          <a:p>
            <a:pPr marL="171450">
              <a:lnSpc>
                <a:spcPct val="115000"/>
              </a:lnSpc>
            </a:pPr>
            <a:r>
              <a:rPr lang="en-US" sz="2300" dirty="0">
                <a:solidFill>
                  <a:schemeClr val="lt1"/>
                </a:solidFill>
                <a:latin typeface="Century Gothic"/>
                <a:ea typeface="Century Gothic"/>
                <a:cs typeface="Century Gothic"/>
                <a:sym typeface="Century Gothic"/>
              </a:rPr>
              <a:t>“My organization has internal dissatisfaction from both management and members, but my bandwidth is already stretched. I’m wary of change because I am fearful of the unknown.” </a:t>
            </a:r>
            <a:endParaRPr sz="2300" dirty="0">
              <a:solidFill>
                <a:schemeClr val="lt1"/>
              </a:solidFill>
              <a:latin typeface="Century Gothic"/>
              <a:ea typeface="Century Gothic"/>
              <a:cs typeface="Century Gothic"/>
              <a:sym typeface="Century Gothic"/>
            </a:endParaRPr>
          </a:p>
        </p:txBody>
      </p:sp>
      <p:pic>
        <p:nvPicPr>
          <p:cNvPr id="3" name="Picture 2">
            <a:extLst>
              <a:ext uri="{FF2B5EF4-FFF2-40B4-BE49-F238E27FC236}">
                <a16:creationId xmlns:a16="http://schemas.microsoft.com/office/drawing/2014/main" id="{B95907B1-A81A-AC59-B206-0E97BF02A9B1}"/>
              </a:ext>
            </a:extLst>
          </p:cNvPr>
          <p:cNvPicPr>
            <a:picLocks noChangeAspect="1"/>
          </p:cNvPicPr>
          <p:nvPr/>
        </p:nvPicPr>
        <p:blipFill>
          <a:blip r:embed="rId3"/>
          <a:stretch>
            <a:fillRect/>
          </a:stretch>
        </p:blipFill>
        <p:spPr>
          <a:xfrm>
            <a:off x="8802190" y="4079206"/>
            <a:ext cx="2651760" cy="2735822"/>
          </a:xfrm>
          <a:prstGeom prst="ellipse">
            <a:avLst/>
          </a:prstGeom>
        </p:spPr>
      </p:pic>
      <p:pic>
        <p:nvPicPr>
          <p:cNvPr id="5" name="Picture 4">
            <a:extLst>
              <a:ext uri="{FF2B5EF4-FFF2-40B4-BE49-F238E27FC236}">
                <a16:creationId xmlns:a16="http://schemas.microsoft.com/office/drawing/2014/main" id="{3F51B9A7-04BB-84C1-BDE7-C8B364654223}"/>
              </a:ext>
            </a:extLst>
          </p:cNvPr>
          <p:cNvPicPr>
            <a:picLocks/>
          </p:cNvPicPr>
          <p:nvPr/>
        </p:nvPicPr>
        <p:blipFill>
          <a:blip r:embed="rId4"/>
          <a:stretch>
            <a:fillRect/>
          </a:stretch>
        </p:blipFill>
        <p:spPr>
          <a:xfrm>
            <a:off x="2669037" y="4079206"/>
            <a:ext cx="2651760" cy="2734056"/>
          </a:xfrm>
          <a:prstGeom prst="ellipse">
            <a:avLst/>
          </a:prstGeom>
        </p:spPr>
      </p:pic>
      <p:pic>
        <p:nvPicPr>
          <p:cNvPr id="7" name="Picture 6">
            <a:extLst>
              <a:ext uri="{FF2B5EF4-FFF2-40B4-BE49-F238E27FC236}">
                <a16:creationId xmlns:a16="http://schemas.microsoft.com/office/drawing/2014/main" id="{5C89E088-A97A-AAED-7E76-423DF5D937B0}"/>
              </a:ext>
            </a:extLst>
          </p:cNvPr>
          <p:cNvPicPr>
            <a:picLocks noChangeAspect="1"/>
          </p:cNvPicPr>
          <p:nvPr/>
        </p:nvPicPr>
        <p:blipFill rotWithShape="1">
          <a:blip r:embed="rId5"/>
          <a:srcRect l="12037"/>
          <a:stretch/>
        </p:blipFill>
        <p:spPr>
          <a:xfrm>
            <a:off x="14778502" y="3953443"/>
            <a:ext cx="2651760" cy="2670089"/>
          </a:xfrm>
          <a:prstGeom prst="ellipse">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rgbClr val="58539D">
            <a:alpha val="70000"/>
          </a:srgbClr>
        </a:solidFill>
        <a:effectLst/>
      </p:bgPr>
    </p:bg>
    <p:spTree>
      <p:nvGrpSpPr>
        <p:cNvPr id="1" name="Shape 225"/>
        <p:cNvGrpSpPr/>
        <p:nvPr/>
      </p:nvGrpSpPr>
      <p:grpSpPr>
        <a:xfrm>
          <a:off x="0" y="0"/>
          <a:ext cx="0" cy="0"/>
          <a:chOff x="0" y="0"/>
          <a:chExt cx="0" cy="0"/>
        </a:xfrm>
      </p:grpSpPr>
      <p:sp>
        <p:nvSpPr>
          <p:cNvPr id="226" name="Google Shape;226;p8"/>
          <p:cNvSpPr txBox="1"/>
          <p:nvPr/>
        </p:nvSpPr>
        <p:spPr>
          <a:xfrm>
            <a:off x="1823245" y="3825876"/>
            <a:ext cx="6448055" cy="1029769"/>
          </a:xfrm>
          <a:prstGeom prst="rect">
            <a:avLst/>
          </a:prstGeom>
          <a:noFill/>
          <a:ln>
            <a:noFill/>
          </a:ln>
        </p:spPr>
        <p:txBody>
          <a:bodyPr spcFirstLastPara="1" wrap="square" lIns="0" tIns="13950" rIns="0" bIns="0" anchor="t" anchorCtr="0">
            <a:spAutoFit/>
          </a:bodyPr>
          <a:lstStyle/>
          <a:p>
            <a:pPr marL="12700" algn="ctr"/>
            <a:r>
              <a:rPr lang="en-US" sz="6600" b="1" dirty="0">
                <a:solidFill>
                  <a:srgbClr val="E5A124"/>
                </a:solidFill>
                <a:latin typeface="Century Gothic"/>
                <a:ea typeface="Century Gothic"/>
                <a:cs typeface="Century Gothic"/>
                <a:sym typeface="Century Gothic"/>
              </a:rPr>
              <a:t>Voice</a:t>
            </a:r>
            <a:endParaRPr dirty="0">
              <a:solidFill>
                <a:srgbClr val="E5A124"/>
              </a:solidFill>
            </a:endParaRPr>
          </a:p>
        </p:txBody>
      </p:sp>
      <p:sp>
        <p:nvSpPr>
          <p:cNvPr id="227" name="Google Shape;227;p8"/>
          <p:cNvSpPr txBox="1"/>
          <p:nvPr/>
        </p:nvSpPr>
        <p:spPr>
          <a:xfrm>
            <a:off x="11834392" y="3791571"/>
            <a:ext cx="6448055" cy="1029769"/>
          </a:xfrm>
          <a:prstGeom prst="rect">
            <a:avLst/>
          </a:prstGeom>
          <a:noFill/>
          <a:ln>
            <a:noFill/>
          </a:ln>
        </p:spPr>
        <p:txBody>
          <a:bodyPr spcFirstLastPara="1" wrap="square" lIns="0" tIns="13950" rIns="0" bIns="0" anchor="t" anchorCtr="0">
            <a:spAutoFit/>
          </a:bodyPr>
          <a:lstStyle/>
          <a:p>
            <a:pPr marL="12700" algn="ctr"/>
            <a:r>
              <a:rPr lang="en-US" sz="6600" b="1">
                <a:solidFill>
                  <a:srgbClr val="E5A124"/>
                </a:solidFill>
                <a:latin typeface="Century Gothic"/>
                <a:ea typeface="Century Gothic"/>
                <a:cs typeface="Century Gothic"/>
                <a:sym typeface="Century Gothic"/>
              </a:rPr>
              <a:t>Tone</a:t>
            </a:r>
            <a:endParaRPr>
              <a:solidFill>
                <a:srgbClr val="E5A124"/>
              </a:solidFill>
            </a:endParaRPr>
          </a:p>
        </p:txBody>
      </p:sp>
      <p:sp>
        <p:nvSpPr>
          <p:cNvPr id="228" name="Google Shape;228;p8"/>
          <p:cNvSpPr txBox="1"/>
          <p:nvPr/>
        </p:nvSpPr>
        <p:spPr>
          <a:xfrm>
            <a:off x="1542072" y="5397330"/>
            <a:ext cx="7010400" cy="1165191"/>
          </a:xfrm>
          <a:prstGeom prst="rect">
            <a:avLst/>
          </a:prstGeom>
          <a:noFill/>
          <a:ln>
            <a:noFill/>
          </a:ln>
        </p:spPr>
        <p:txBody>
          <a:bodyPr spcFirstLastPara="1" wrap="square" lIns="0" tIns="12700" rIns="0" bIns="0" anchor="t" anchorCtr="0">
            <a:spAutoFit/>
          </a:bodyPr>
          <a:lstStyle/>
          <a:p>
            <a:pPr marL="12700" marR="5080" algn="ctr">
              <a:lnSpc>
                <a:spcPct val="116599"/>
              </a:lnSpc>
            </a:pPr>
            <a:r>
              <a:rPr lang="en-US" sz="3200" dirty="0">
                <a:solidFill>
                  <a:srgbClr val="E5A124"/>
                </a:solidFill>
                <a:latin typeface="Century Gothic"/>
                <a:ea typeface="Century Gothic"/>
                <a:cs typeface="Century Gothic"/>
                <a:sym typeface="Century Gothic"/>
              </a:rPr>
              <a:t>Our voice is who we are.  This is the personality of our brand.</a:t>
            </a:r>
            <a:endParaRPr sz="3200" dirty="0">
              <a:solidFill>
                <a:srgbClr val="E5A124"/>
              </a:solidFill>
              <a:latin typeface="Century Gothic"/>
              <a:ea typeface="Century Gothic"/>
              <a:cs typeface="Century Gothic"/>
              <a:sym typeface="Century Gothic"/>
            </a:endParaRPr>
          </a:p>
        </p:txBody>
      </p:sp>
      <p:sp>
        <p:nvSpPr>
          <p:cNvPr id="229" name="Google Shape;229;p8"/>
          <p:cNvSpPr txBox="1"/>
          <p:nvPr/>
        </p:nvSpPr>
        <p:spPr>
          <a:xfrm>
            <a:off x="11171318" y="5397330"/>
            <a:ext cx="7774201" cy="1090683"/>
          </a:xfrm>
          <a:prstGeom prst="rect">
            <a:avLst/>
          </a:prstGeom>
          <a:noFill/>
          <a:ln>
            <a:noFill/>
          </a:ln>
        </p:spPr>
        <p:txBody>
          <a:bodyPr spcFirstLastPara="1" wrap="square" lIns="0" tIns="53975" rIns="0" bIns="0" anchor="t" anchorCtr="0">
            <a:spAutoFit/>
          </a:bodyPr>
          <a:lstStyle/>
          <a:p>
            <a:pPr marL="12700" algn="ctr"/>
            <a:r>
              <a:rPr lang="en-US" sz="3200" dirty="0">
                <a:solidFill>
                  <a:srgbClr val="E5A124"/>
                </a:solidFill>
                <a:latin typeface="Century Gothic"/>
                <a:ea typeface="Century Gothic"/>
                <a:cs typeface="Century Gothic"/>
                <a:sym typeface="Century Gothic"/>
              </a:rPr>
              <a:t>Just like people, our moods can vary.</a:t>
            </a:r>
            <a:endParaRPr dirty="0">
              <a:solidFill>
                <a:srgbClr val="E5A124"/>
              </a:solidFill>
            </a:endParaRPr>
          </a:p>
          <a:p>
            <a:pPr marL="12700" algn="ctr">
              <a:spcBef>
                <a:spcPts val="425"/>
              </a:spcBef>
            </a:pPr>
            <a:r>
              <a:rPr lang="en-US" sz="3200" dirty="0">
                <a:solidFill>
                  <a:srgbClr val="E5A124"/>
                </a:solidFill>
                <a:latin typeface="Century Gothic"/>
                <a:ea typeface="Century Gothic"/>
                <a:cs typeface="Century Gothic"/>
                <a:sym typeface="Century Gothic"/>
              </a:rPr>
              <a:t>Our tone expresses how we feel.</a:t>
            </a:r>
            <a:endParaRPr sz="3200" dirty="0">
              <a:solidFill>
                <a:srgbClr val="E5A124"/>
              </a:solidFill>
              <a:latin typeface="Century Gothic"/>
              <a:ea typeface="Century Gothic"/>
              <a:cs typeface="Century Gothic"/>
              <a:sym typeface="Century Gothic"/>
            </a:endParaRPr>
          </a:p>
        </p:txBody>
      </p:sp>
      <p:cxnSp>
        <p:nvCxnSpPr>
          <p:cNvPr id="230" name="Google Shape;230;p8"/>
          <p:cNvCxnSpPr/>
          <p:nvPr/>
        </p:nvCxnSpPr>
        <p:spPr>
          <a:xfrm>
            <a:off x="9799798" y="1005932"/>
            <a:ext cx="61647" cy="9047480"/>
          </a:xfrm>
          <a:prstGeom prst="straightConnector1">
            <a:avLst/>
          </a:prstGeom>
          <a:noFill/>
          <a:ln w="22225" cap="flat" cmpd="sng">
            <a:solidFill>
              <a:srgbClr val="58539D"/>
            </a:solidFill>
            <a:prstDash val="solid"/>
            <a:round/>
            <a:headEnd type="none" w="sm" len="sm"/>
            <a:tailEnd type="none" w="sm" len="sm"/>
          </a:ln>
        </p:spPr>
      </p:cxn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29F2CBA4151EB4887D2E19A200CC78F" ma:contentTypeVersion="16" ma:contentTypeDescription="Create a new document." ma:contentTypeScope="" ma:versionID="d0938d9b06f66b10f53378da7f5073ff">
  <xsd:schema xmlns:xsd="http://www.w3.org/2001/XMLSchema" xmlns:xs="http://www.w3.org/2001/XMLSchema" xmlns:p="http://schemas.microsoft.com/office/2006/metadata/properties" xmlns:ns2="b10cd34c-e354-4dec-b1c7-c5dc7e3ab0c5" xmlns:ns3="6843d2b0-2a77-42ef-9fa5-03971422f2a9" targetNamespace="http://schemas.microsoft.com/office/2006/metadata/properties" ma:root="true" ma:fieldsID="6077bfa9e1fb0dbf7e8f3b3431443187" ns2:_="" ns3:_="">
    <xsd:import namespace="b10cd34c-e354-4dec-b1c7-c5dc7e3ab0c5"/>
    <xsd:import namespace="6843d2b0-2a77-42ef-9fa5-03971422f2a9"/>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10cd34c-e354-4dec-b1c7-c5dc7e3ab0c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00750a9d-259f-48e9-a95f-1303128ff9de"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6843d2b0-2a77-42ef-9fa5-03971422f2a9"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208f1737-0d8b-4a6e-bc88-be58c645f532}" ma:internalName="TaxCatchAll" ma:showField="CatchAllData" ma:web="6843d2b0-2a77-42ef-9fa5-03971422f2a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6843d2b0-2a77-42ef-9fa5-03971422f2a9" xsi:nil="true"/>
    <lcf76f155ced4ddcb4097134ff3c332f xmlns="b10cd34c-e354-4dec-b1c7-c5dc7e3ab0c5">
      <Terms xmlns="http://schemas.microsoft.com/office/infopath/2007/PartnerControls"/>
    </lcf76f155ced4ddcb4097134ff3c332f>
    <SharedWithUsers xmlns="6843d2b0-2a77-42ef-9fa5-03971422f2a9">
      <UserInfo>
        <DisplayName>YJ Lee</DisplayName>
        <AccountId>75</AccountId>
        <AccountType/>
      </UserInfo>
    </SharedWithUsers>
  </documentManagement>
</p:properties>
</file>

<file path=customXml/itemProps1.xml><?xml version="1.0" encoding="utf-8"?>
<ds:datastoreItem xmlns:ds="http://schemas.openxmlformats.org/officeDocument/2006/customXml" ds:itemID="{7D90483E-5012-4CBC-A02E-4255E0B5443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10cd34c-e354-4dec-b1c7-c5dc7e3ab0c5"/>
    <ds:schemaRef ds:uri="6843d2b0-2a77-42ef-9fa5-03971422f2a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DF20499-E7E8-4C8B-9FBC-4BB689A7014E}">
  <ds:schemaRefs>
    <ds:schemaRef ds:uri="http://schemas.microsoft.com/sharepoint/v3/contenttype/forms"/>
  </ds:schemaRefs>
</ds:datastoreItem>
</file>

<file path=customXml/itemProps3.xml><?xml version="1.0" encoding="utf-8"?>
<ds:datastoreItem xmlns:ds="http://schemas.openxmlformats.org/officeDocument/2006/customXml" ds:itemID="{B7BB8F6B-7DA2-43D6-9677-955366DCB8A0}">
  <ds:schemaRefs>
    <ds:schemaRef ds:uri="http://purl.org/dc/dcmitype/"/>
    <ds:schemaRef ds:uri="http://www.w3.org/XML/1998/namespace"/>
    <ds:schemaRef ds:uri="http://schemas.microsoft.com/office/infopath/2007/PartnerControls"/>
    <ds:schemaRef ds:uri="6843d2b0-2a77-42ef-9fa5-03971422f2a9"/>
    <ds:schemaRef ds:uri="http://purl.org/dc/elements/1.1/"/>
    <ds:schemaRef ds:uri="http://schemas.microsoft.com/office/2006/documentManagement/types"/>
    <ds:schemaRef ds:uri="http://schemas.microsoft.com/office/2006/metadata/properties"/>
    <ds:schemaRef ds:uri="http://schemas.openxmlformats.org/package/2006/metadata/core-properties"/>
    <ds:schemaRef ds:uri="b10cd34c-e354-4dec-b1c7-c5dc7e3ab0c5"/>
    <ds:schemaRef ds:uri="http://purl.org/dc/terms/"/>
  </ds:schemaRefs>
</ds:datastoreItem>
</file>

<file path=docProps/app.xml><?xml version="1.0" encoding="utf-8"?>
<Properties xmlns="http://schemas.openxmlformats.org/officeDocument/2006/extended-properties" xmlns:vt="http://schemas.openxmlformats.org/officeDocument/2006/docPropsVTypes">
  <TotalTime>4632</TotalTime>
  <Words>1157</Words>
  <Application>Microsoft Macintosh PowerPoint</Application>
  <PresentationFormat>Custom</PresentationFormat>
  <Paragraphs>121</Paragraphs>
  <Slides>12</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Avenir</vt:lpstr>
      <vt:lpstr>Century Gothic</vt:lpstr>
      <vt:lpstr>Calibri</vt:lpstr>
      <vt:lpstr>Arial</vt:lpstr>
      <vt:lpstr>Office Theme</vt:lpstr>
      <vt:lpstr>PowerPoint Presentation</vt:lpstr>
      <vt:lpstr>PowerPoint Presentation</vt:lpstr>
      <vt:lpstr>PowerPoint Presentation</vt:lpstr>
      <vt:lpstr>PowerPoint Presentation</vt:lpstr>
      <vt:lpstr>Brand Statement</vt:lpstr>
      <vt:lpstr>I know that the healthcare system is a mess.</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Analisa Malec</cp:lastModifiedBy>
  <cp:revision>14</cp:revision>
  <cp:lastPrinted>2022-08-02T17:33:41Z</cp:lastPrinted>
  <dcterms:created xsi:type="dcterms:W3CDTF">2020-04-08T17:21:38Z</dcterms:created>
  <dcterms:modified xsi:type="dcterms:W3CDTF">2022-10-28T16:23:43Z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0x010100429F2CBA4151EB4887D2E19A200CC78F</vt:lpwstr>
  </property>
  <property fmtid="{D5CDD505-2E9C-101B-9397-08002B2CF9AE}" pid="3" name="Order">
    <vt:r8>499900</vt:r8>
  </property>
  <property fmtid="{D5CDD505-2E9C-101B-9397-08002B2CF9AE}" pid="4" name="_ExtendedDescription">
    <vt:lpwstr/>
  </property>
  <property fmtid="{D5CDD505-2E9C-101B-9397-08002B2CF9AE}" pid="5" name="TriggerFlowInfo">
    <vt:lpwstr/>
  </property>
  <property fmtid="{D5CDD505-2E9C-101B-9397-08002B2CF9AE}" pid="6" name="ComplianceAssetId">
    <vt:lpwstr/>
  </property>
  <property fmtid="{D5CDD505-2E9C-101B-9397-08002B2CF9AE}" pid="7" name="MediaServiceImageTags">
    <vt:lpwstr/>
  </property>
</Properties>
</file>